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3" r:id="rId2"/>
    <p:sldMasterId id="2147483701" r:id="rId3"/>
    <p:sldMasterId id="2147483730" r:id="rId4"/>
  </p:sldMasterIdLst>
  <p:notesMasterIdLst>
    <p:notesMasterId r:id="rId30"/>
  </p:notesMasterIdLst>
  <p:sldIdLst>
    <p:sldId id="365" r:id="rId5"/>
    <p:sldId id="260" r:id="rId6"/>
    <p:sldId id="259" r:id="rId7"/>
    <p:sldId id="285" r:id="rId8"/>
    <p:sldId id="286" r:id="rId9"/>
    <p:sldId id="356" r:id="rId10"/>
    <p:sldId id="294" r:id="rId11"/>
    <p:sldId id="369" r:id="rId12"/>
    <p:sldId id="372" r:id="rId13"/>
    <p:sldId id="368" r:id="rId14"/>
    <p:sldId id="297" r:id="rId15"/>
    <p:sldId id="357" r:id="rId16"/>
    <p:sldId id="366" r:id="rId17"/>
    <p:sldId id="298" r:id="rId18"/>
    <p:sldId id="359" r:id="rId19"/>
    <p:sldId id="337" r:id="rId20"/>
    <p:sldId id="371" r:id="rId21"/>
    <p:sldId id="339" r:id="rId22"/>
    <p:sldId id="288" r:id="rId23"/>
    <p:sldId id="351" r:id="rId24"/>
    <p:sldId id="355" r:id="rId25"/>
    <p:sldId id="370" r:id="rId26"/>
    <p:sldId id="283" r:id="rId27"/>
    <p:sldId id="340" r:id="rId28"/>
    <p:sldId id="349" r:id="rId2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BE3"/>
    <a:srgbClr val="434A4F"/>
    <a:srgbClr val="FE5000"/>
    <a:srgbClr val="7278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0A735C-4012-4CE9-83F3-347D196E7082}" v="82" dt="2022-10-20T10:04:53.767"/>
    <p1510:client id="{B0478007-8616-4132-8416-4277B09629CF}" v="327" dt="2022-10-20T12:46:53.758"/>
    <p1510:client id="{B6E8D579-2F6B-4597-A423-5405E391B705}" v="226" dt="2022-10-20T12:13:43.868"/>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35" autoAdjust="0"/>
    <p:restoredTop sz="59729" autoAdjust="0"/>
  </p:normalViewPr>
  <p:slideViewPr>
    <p:cSldViewPr snapToGrid="0" snapToObjects="1">
      <p:cViewPr varScale="1">
        <p:scale>
          <a:sx n="87" d="100"/>
          <a:sy n="87" d="100"/>
        </p:scale>
        <p:origin x="15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2F74B-53E4-3A4C-9939-051481177AD8}" type="datetimeFigureOut">
              <a:rPr lang="en-US" smtClean="0"/>
              <a:t>12/8/22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CCEB4-38F2-FE4D-A90D-B9EEC505A895}" type="slidenum">
              <a:rPr lang="en-US" smtClean="0"/>
              <a:t>‹#›</a:t>
            </a:fld>
            <a:endParaRPr lang="en-US"/>
          </a:p>
        </p:txBody>
      </p:sp>
    </p:spTree>
    <p:extLst>
      <p:ext uri="{BB962C8B-B14F-4D97-AF65-F5344CB8AC3E}">
        <p14:creationId xmlns:p14="http://schemas.microsoft.com/office/powerpoint/2010/main" val="235545470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D05CCEB4-38F2-FE4D-A90D-B9EEC505A895}" type="slidenum">
              <a:rPr lang="en-US" smtClean="0"/>
              <a:t>2</a:t>
            </a:fld>
            <a:endParaRPr lang="en-US"/>
          </a:p>
        </p:txBody>
      </p:sp>
    </p:spTree>
    <p:extLst>
      <p:ext uri="{BB962C8B-B14F-4D97-AF65-F5344CB8AC3E}">
        <p14:creationId xmlns:p14="http://schemas.microsoft.com/office/powerpoint/2010/main" val="1365349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black"/>
                </a:solidFill>
                <a:effectLst/>
                <a:uLnTx/>
                <a:uFillTx/>
                <a:latin typeface="+mn-lt"/>
                <a:ea typeface="+mn-ea"/>
                <a:cs typeface="+mn-cs"/>
              </a:rPr>
              <a:t>Man kan ha skulder utan att vara överskuldsatt. </a:t>
            </a:r>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11</a:t>
            </a:fld>
            <a:endParaRPr lang="en-US"/>
          </a:p>
        </p:txBody>
      </p:sp>
    </p:spTree>
    <p:extLst>
      <p:ext uri="{BB962C8B-B14F-4D97-AF65-F5344CB8AC3E}">
        <p14:creationId xmlns:p14="http://schemas.microsoft.com/office/powerpoint/2010/main" val="385598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Om alla Sveriges 115 000 19-åringar skulle dela på svenskarnas skulder till inkassobolagen på 94 miljarder kronor skulle varje 19-åring ha en inkassoskuld på 818 000 kr. </a:t>
            </a:r>
            <a:endParaRPr lang="en-US" dirty="0">
              <a:cs typeface="Calibri"/>
            </a:endParaRPr>
          </a:p>
        </p:txBody>
      </p:sp>
      <p:sp>
        <p:nvSpPr>
          <p:cNvPr id="4" name="Slide Number Placeholder 3"/>
          <p:cNvSpPr>
            <a:spLocks noGrp="1"/>
          </p:cNvSpPr>
          <p:nvPr>
            <p:ph type="sldNum" sz="quarter" idx="5"/>
          </p:nvPr>
        </p:nvSpPr>
        <p:spPr/>
        <p:txBody>
          <a:bodyPr/>
          <a:lstStyle/>
          <a:p>
            <a:fld id="{D05CCEB4-38F2-FE4D-A90D-B9EEC505A895}" type="slidenum">
              <a:rPr lang="en-US" smtClean="0"/>
              <a:t>12</a:t>
            </a:fld>
            <a:endParaRPr lang="en-US"/>
          </a:p>
        </p:txBody>
      </p:sp>
    </p:spTree>
    <p:extLst>
      <p:ext uri="{BB962C8B-B14F-4D97-AF65-F5344CB8AC3E}">
        <p14:creationId xmlns:p14="http://schemas.microsoft.com/office/powerpoint/2010/main" val="1114939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du inte betalar dina räkningar och skulder kan den som du är skyldig pengar skicka skulden till ett inkassobolag. Inkassobolaget försöker hitta lösningar men går inte det kan skulden skickas vidare till Kronofogdemyndigheten. Ibland går skulden direkt till Kronofogden. Att hamna hos Kronofogden är inte något man vill. Men man får flera chanser att betala av sina skulder innan de till slut hamnar hos Kronofogdemyndigheten. </a:t>
            </a:r>
            <a:endParaRPr lang="en-US" dirty="0"/>
          </a:p>
          <a:p>
            <a:endParaRPr lang="sv-SE" dirty="0"/>
          </a:p>
          <a:p>
            <a:r>
              <a:rPr lang="sv-SE" dirty="0">
                <a:cs typeface="Calibri" panose="020F0502020204030204"/>
              </a:rPr>
              <a:t>Om du registreras hos Kronofogden får du också oftast en betalningsanmärkning. Det kan göra det svårt att låna pengar av t.ex. banker en tid framöver.</a:t>
            </a:r>
          </a:p>
        </p:txBody>
      </p:sp>
      <p:sp>
        <p:nvSpPr>
          <p:cNvPr id="4" name="Platshållare för bildnummer 3"/>
          <p:cNvSpPr>
            <a:spLocks noGrp="1"/>
          </p:cNvSpPr>
          <p:nvPr>
            <p:ph type="sldNum" sz="quarter" idx="5"/>
          </p:nvPr>
        </p:nvSpPr>
        <p:spPr/>
        <p:txBody>
          <a:bodyPr/>
          <a:lstStyle/>
          <a:p>
            <a:fld id="{D05CCEB4-38F2-FE4D-A90D-B9EEC505A895}" type="slidenum">
              <a:rPr lang="en-US" smtClean="0"/>
              <a:t>13</a:t>
            </a:fld>
            <a:endParaRPr lang="en-US"/>
          </a:p>
        </p:txBody>
      </p:sp>
    </p:spTree>
    <p:extLst>
      <p:ext uri="{BB962C8B-B14F-4D97-AF65-F5344CB8AC3E}">
        <p14:creationId xmlns:p14="http://schemas.microsoft.com/office/powerpoint/2010/main" val="3724356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5CCEB4-38F2-FE4D-A90D-B9EEC505A895}" type="slidenum">
              <a:rPr lang="en-US" smtClean="0"/>
              <a:t>14</a:t>
            </a:fld>
            <a:endParaRPr lang="en-US"/>
          </a:p>
        </p:txBody>
      </p:sp>
    </p:spTree>
    <p:extLst>
      <p:ext uri="{BB962C8B-B14F-4D97-AF65-F5344CB8AC3E}">
        <p14:creationId xmlns:p14="http://schemas.microsoft.com/office/powerpoint/2010/main" val="3211598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5CCEB4-38F2-FE4D-A90D-B9EEC505A895}" type="slidenum">
              <a:rPr lang="en-US" smtClean="0"/>
              <a:t>15</a:t>
            </a:fld>
            <a:endParaRPr lang="en-US"/>
          </a:p>
        </p:txBody>
      </p:sp>
    </p:spTree>
    <p:extLst>
      <p:ext uri="{BB962C8B-B14F-4D97-AF65-F5344CB8AC3E}">
        <p14:creationId xmlns:p14="http://schemas.microsoft.com/office/powerpoint/2010/main" val="844842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En undersökning som Lowell genomförde hösten 2021 med hjälp av undersökningsföretaget Demoskop visar att konsumtionspressen från sociala medier på unga vuxna är hög, inte minst pressen på unga kvinnor. </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Drygt hälften av dem upplever en konsumtionshets från sociala medier. En av fem unga vuxna anser att krediter får dem att shoppa mer. Och sju av tio unga kvinnor uppger att de handlar mer på grund av e-handeln.</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900" dirty="0">
              <a:solidFill>
                <a:srgbClr val="434A4F"/>
              </a:solidFill>
              <a:latin typeface="+mj-lt"/>
            </a:endParaRPr>
          </a:p>
        </p:txBody>
      </p:sp>
      <p:sp>
        <p:nvSpPr>
          <p:cNvPr id="4" name="Platshållare för bildnummer 3"/>
          <p:cNvSpPr>
            <a:spLocks noGrp="1"/>
          </p:cNvSpPr>
          <p:nvPr>
            <p:ph type="sldNum" sz="quarter" idx="5"/>
          </p:nvPr>
        </p:nvSpPr>
        <p:spPr/>
        <p:txBody>
          <a:bodyPr/>
          <a:lstStyle/>
          <a:p>
            <a:fld id="{D05CCEB4-38F2-FE4D-A90D-B9EEC505A895}" type="slidenum">
              <a:rPr lang="en-US" smtClean="0"/>
              <a:t>16</a:t>
            </a:fld>
            <a:endParaRPr lang="en-US"/>
          </a:p>
        </p:txBody>
      </p:sp>
    </p:spTree>
    <p:extLst>
      <p:ext uri="{BB962C8B-B14F-4D97-AF65-F5344CB8AC3E}">
        <p14:creationId xmlns:p14="http://schemas.microsoft.com/office/powerpoint/2010/main" val="3340851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cs typeface="Calibri"/>
              </a:rPr>
              <a:t>Vad ska man göra? </a:t>
            </a:r>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17</a:t>
            </a:fld>
            <a:endParaRPr lang="en-US"/>
          </a:p>
        </p:txBody>
      </p:sp>
    </p:spTree>
    <p:extLst>
      <p:ext uri="{BB962C8B-B14F-4D97-AF65-F5344CB8AC3E}">
        <p14:creationId xmlns:p14="http://schemas.microsoft.com/office/powerpoint/2010/main" val="245747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Människor som har en utsatt ekonomisk situation tiger helst om sina problem. Många känner skuld och skam och vill inte prata med någon alls. De sopar problemen under mattan. Att våga prata om sina problem och att våga be om hjälp tidigt är viktigt eftersom situationen riskerar att förvärras ju längre tid som går.</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sz="900" b="0" i="0" kern="1200" dirty="0">
                <a:solidFill>
                  <a:schemeClr val="tx1"/>
                </a:solidFill>
                <a:effectLst/>
                <a:latin typeface="+mn-lt"/>
                <a:ea typeface="+mn-ea"/>
                <a:cs typeface="+mn-cs"/>
              </a:rPr>
              <a:t>Många unga vuxna uppfyller inte kraven för att få skuldsanering. Knappt 8 procent i åldersgruppen fick skuldsanering 2021. Personen behöver vara så pass skuldsatt att man inte kommer att klara av att betala av sina skulder inom en överskådlig framtid, vilket unga ofta anses kunna klara av.</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900" b="0" i="0" kern="1200" dirty="0">
              <a:solidFill>
                <a:schemeClr val="tx1"/>
              </a:solidFill>
              <a:effectLst/>
              <a:latin typeface="+mn-lt"/>
              <a:ea typeface="+mn-ea"/>
              <a:cs typeface="+mn-cs"/>
            </a:endParaRPr>
          </a:p>
          <a:p>
            <a:r>
              <a:rPr lang="sv-SE" sz="900" b="0" i="0" kern="1200" dirty="0">
                <a:solidFill>
                  <a:schemeClr val="tx1"/>
                </a:solidFill>
                <a:effectLst/>
                <a:latin typeface="+mn-lt"/>
                <a:ea typeface="+mn-ea"/>
                <a:cs typeface="+mn-cs"/>
              </a:rPr>
              <a:t>Skulderna är ofta heller inte så stora. Den skuldsatte måste också kunna visa att man har försökt göra något åt sina skulder, som att betala av dem eller kontakta borgenärer.</a:t>
            </a:r>
          </a:p>
          <a:p>
            <a:endParaRPr lang="sv-SE" sz="900" b="0" i="0" kern="1200" dirty="0">
              <a:solidFill>
                <a:schemeClr val="tx1"/>
              </a:solidFill>
              <a:effectLst/>
              <a:latin typeface="+mn-lt"/>
              <a:ea typeface="+mn-ea"/>
              <a:cs typeface="+mn-cs"/>
            </a:endParaRPr>
          </a:p>
          <a:p>
            <a:r>
              <a:rPr lang="sv-SE" sz="900" b="0" i="1" kern="1200" dirty="0">
                <a:solidFill>
                  <a:schemeClr val="tx1"/>
                </a:solidFill>
                <a:effectLst/>
                <a:latin typeface="+mn-lt"/>
                <a:ea typeface="+mn-ea"/>
                <a:cs typeface="+mn-cs"/>
              </a:rPr>
              <a:t>Källa: Kronofogden.</a:t>
            </a:r>
            <a:endParaRPr lang="sv-SE" b="1" i="1"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r>
              <a:rPr lang="sv-SE" dirty="0"/>
              <a:t>Skuldsanering är ett sätt för dig som är svårt skuldsatt att få ordning på din ekonomi. Det går ut på att du betalar så mycket du kan på dina skulder under fem år. </a:t>
            </a:r>
          </a:p>
          <a:p>
            <a:endParaRPr lang="sv-SE" dirty="0"/>
          </a:p>
          <a:p>
            <a:r>
              <a:rPr lang="sv-SE" dirty="0"/>
              <a:t>När du är klar med skuldsaneringen har du inte längre kvar de skulder som ingick i skuldsaneringen – tanken är att du ska vara skuldfri.</a:t>
            </a:r>
          </a:p>
          <a:p>
            <a:endParaRPr lang="sv-SE" sz="900" b="0" dirty="0"/>
          </a:p>
          <a:p>
            <a:r>
              <a:rPr lang="sv-SE" sz="900" b="0" dirty="0"/>
              <a:t>Under de fem åren som du betalar av dina skulder får du behålla en mindre del av lönen. Kronofogden räknar fram hur mycket pengar du får behålla för att kunna betala boendekostnaden och t ex mat, kläder och elräkning. </a:t>
            </a:r>
            <a:r>
              <a:rPr lang="sv-SE" sz="900" b="0" i="0" kern="1200" dirty="0">
                <a:solidFill>
                  <a:schemeClr val="tx1"/>
                </a:solidFill>
                <a:effectLst/>
                <a:latin typeface="+mn-lt"/>
                <a:ea typeface="+mn-ea"/>
                <a:cs typeface="+mn-cs"/>
              </a:rPr>
              <a:t>För 2022 är normalbeloppet för en ensamstående vuxen 5 158 kronor per månad plus boendekostnad.</a:t>
            </a:r>
            <a:endParaRPr lang="sv-SE" dirty="0"/>
          </a:p>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18</a:t>
            </a:fld>
            <a:endParaRPr lang="en-US"/>
          </a:p>
        </p:txBody>
      </p:sp>
    </p:spTree>
    <p:extLst>
      <p:ext uri="{BB962C8B-B14F-4D97-AF65-F5344CB8AC3E}">
        <p14:creationId xmlns:p14="http://schemas.microsoft.com/office/powerpoint/2010/main" val="479324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19</a:t>
            </a:fld>
            <a:endParaRPr lang="en-US"/>
          </a:p>
        </p:txBody>
      </p:sp>
    </p:spTree>
    <p:extLst>
      <p:ext uri="{BB962C8B-B14F-4D97-AF65-F5344CB8AC3E}">
        <p14:creationId xmlns:p14="http://schemas.microsoft.com/office/powerpoint/2010/main" val="3004858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r>
              <a:rPr lang="sv-SE" sz="900" dirty="0"/>
              <a:t>Vilka inkomster har du per månad? Du får kanske månadspeng, lön från ett extrajobb, eller hela eller delar av studiebidraget/barnbidraget.  </a:t>
            </a:r>
          </a:p>
          <a:p>
            <a:pPr marL="285750" indent="-285750">
              <a:buFont typeface="Arial" panose="020B0604020202020204" pitchFamily="34" charset="0"/>
              <a:buChar char="•"/>
            </a:pPr>
            <a:endParaRPr lang="sv-SE" sz="900" dirty="0"/>
          </a:p>
          <a:p>
            <a:pPr marL="285750" indent="-285750">
              <a:buFont typeface="Arial" panose="020B0604020202020204" pitchFamily="34" charset="0"/>
              <a:buChar char="•"/>
            </a:pPr>
            <a:r>
              <a:rPr lang="sv-SE" sz="900" dirty="0"/>
              <a:t>Vad lägger du dina pengar på? Exempel på utgifter kan vara mobilabonnemang, kläder, bio, träning och fika. Titta på kontoutdraget i din </a:t>
            </a:r>
            <a:r>
              <a:rPr lang="sv-SE" sz="900" dirty="0" err="1"/>
              <a:t>bankapp</a:t>
            </a:r>
            <a:r>
              <a:rPr lang="sv-SE" sz="900" dirty="0"/>
              <a:t> så ser du vad du lagt pengar på den senaste månaden. </a:t>
            </a:r>
          </a:p>
          <a:p>
            <a:pPr marL="285750" indent="-285750">
              <a:buFont typeface="Arial" panose="020B0604020202020204" pitchFamily="34" charset="0"/>
              <a:buChar char="•"/>
            </a:pPr>
            <a:endParaRPr lang="sv-SE" sz="900" dirty="0"/>
          </a:p>
          <a:p>
            <a:pPr marL="285750" indent="-285750">
              <a:buFont typeface="Arial" panose="020B0604020202020204" pitchFamily="34" charset="0"/>
              <a:buChar char="•"/>
            </a:pPr>
            <a:r>
              <a:rPr lang="sv-SE" sz="800" dirty="0"/>
              <a:t>Räcker inkomsterna till utgifterna? Vill du göra några förändringar? Kan du spara lite pengar varje månad till större inköp eller oförutsedda utgifter? </a:t>
            </a:r>
          </a:p>
          <a:p>
            <a:endParaRPr lang="sv-SE" dirty="0"/>
          </a:p>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20</a:t>
            </a:fld>
            <a:endParaRPr lang="en-US"/>
          </a:p>
        </p:txBody>
      </p:sp>
    </p:spTree>
    <p:extLst>
      <p:ext uri="{BB962C8B-B14F-4D97-AF65-F5344CB8AC3E}">
        <p14:creationId xmlns:p14="http://schemas.microsoft.com/office/powerpoint/2010/main" val="4236793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5CCEB4-38F2-FE4D-A90D-B9EEC505A895}" type="slidenum">
              <a:rPr lang="en-US" smtClean="0"/>
              <a:t>3</a:t>
            </a:fld>
            <a:endParaRPr lang="en-US"/>
          </a:p>
        </p:txBody>
      </p:sp>
    </p:spTree>
    <p:extLst>
      <p:ext uri="{BB962C8B-B14F-4D97-AF65-F5344CB8AC3E}">
        <p14:creationId xmlns:p14="http://schemas.microsoft.com/office/powerpoint/2010/main" val="2233429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5CCEB4-38F2-FE4D-A90D-B9EEC505A895}" type="slidenum">
              <a:rPr lang="en-US" smtClean="0"/>
              <a:t>21</a:t>
            </a:fld>
            <a:endParaRPr lang="en-US"/>
          </a:p>
        </p:txBody>
      </p:sp>
    </p:spTree>
    <p:extLst>
      <p:ext uri="{BB962C8B-B14F-4D97-AF65-F5344CB8AC3E}">
        <p14:creationId xmlns:p14="http://schemas.microsoft.com/office/powerpoint/2010/main" val="2682557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Om </a:t>
            </a:r>
            <a:r>
              <a:rPr lang="sv-SE" noProof="0" dirty="0"/>
              <a:t>du skannar QR-koden kommer du till Konsumentverkets budgetkalkyl. Där kan du läsa mer och göra din egen budget.</a:t>
            </a:r>
          </a:p>
        </p:txBody>
      </p:sp>
      <p:sp>
        <p:nvSpPr>
          <p:cNvPr id="4" name="Slide Number Placeholder 3"/>
          <p:cNvSpPr>
            <a:spLocks noGrp="1"/>
          </p:cNvSpPr>
          <p:nvPr>
            <p:ph type="sldNum" sz="quarter" idx="5"/>
          </p:nvPr>
        </p:nvSpPr>
        <p:spPr/>
        <p:txBody>
          <a:bodyPr/>
          <a:lstStyle/>
          <a:p>
            <a:fld id="{D05CCEB4-38F2-FE4D-A90D-B9EEC505A895}" type="slidenum">
              <a:rPr lang="en-US" smtClean="0"/>
              <a:t>22</a:t>
            </a:fld>
            <a:endParaRPr lang="en-US"/>
          </a:p>
        </p:txBody>
      </p:sp>
    </p:spTree>
    <p:extLst>
      <p:ext uri="{BB962C8B-B14F-4D97-AF65-F5344CB8AC3E}">
        <p14:creationId xmlns:p14="http://schemas.microsoft.com/office/powerpoint/2010/main" val="3343663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QR-kod</a:t>
            </a:r>
          </a:p>
        </p:txBody>
      </p:sp>
      <p:sp>
        <p:nvSpPr>
          <p:cNvPr id="4" name="Platshållare för bildnummer 3"/>
          <p:cNvSpPr>
            <a:spLocks noGrp="1"/>
          </p:cNvSpPr>
          <p:nvPr>
            <p:ph type="sldNum" sz="quarter" idx="5"/>
          </p:nvPr>
        </p:nvSpPr>
        <p:spPr/>
        <p:txBody>
          <a:bodyPr/>
          <a:lstStyle/>
          <a:p>
            <a:fld id="{D05CCEB4-38F2-FE4D-A90D-B9EEC505A895}" type="slidenum">
              <a:rPr lang="en-US" smtClean="0"/>
              <a:t>24</a:t>
            </a:fld>
            <a:endParaRPr lang="en-US"/>
          </a:p>
        </p:txBody>
      </p:sp>
    </p:spTree>
    <p:extLst>
      <p:ext uri="{BB962C8B-B14F-4D97-AF65-F5344CB8AC3E}">
        <p14:creationId xmlns:p14="http://schemas.microsoft.com/office/powerpoint/2010/main" val="3144938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4</a:t>
            </a:fld>
            <a:endParaRPr lang="en-US"/>
          </a:p>
        </p:txBody>
      </p:sp>
    </p:spTree>
    <p:extLst>
      <p:ext uri="{BB962C8B-B14F-4D97-AF65-F5344CB8AC3E}">
        <p14:creationId xmlns:p14="http://schemas.microsoft.com/office/powerpoint/2010/main" val="2107483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olika slags lån. Att låna pengar för att köpa en bostad, studera eller starta ett företag gör att vi kan förverkliga drömmar och investera i framtiden. Men att ta lån för att konsumera, t ex köpa kläder eller mat, kan bli dyrt i långa loppet.</a:t>
            </a:r>
          </a:p>
        </p:txBody>
      </p:sp>
      <p:sp>
        <p:nvSpPr>
          <p:cNvPr id="4" name="Platshållare för bildnummer 3"/>
          <p:cNvSpPr>
            <a:spLocks noGrp="1"/>
          </p:cNvSpPr>
          <p:nvPr>
            <p:ph type="sldNum" sz="quarter" idx="5"/>
          </p:nvPr>
        </p:nvSpPr>
        <p:spPr/>
        <p:txBody>
          <a:bodyPr/>
          <a:lstStyle/>
          <a:p>
            <a:fld id="{D05CCEB4-38F2-FE4D-A90D-B9EEC505A895}" type="slidenum">
              <a:rPr lang="en-US" smtClean="0"/>
              <a:t>5</a:t>
            </a:fld>
            <a:endParaRPr lang="en-US"/>
          </a:p>
        </p:txBody>
      </p:sp>
    </p:spTree>
    <p:extLst>
      <p:ext uri="{BB962C8B-B14F-4D97-AF65-F5344CB8AC3E}">
        <p14:creationId xmlns:p14="http://schemas.microsoft.com/office/powerpoint/2010/main" val="58294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6</a:t>
            </a:fld>
            <a:endParaRPr lang="en-US"/>
          </a:p>
        </p:txBody>
      </p:sp>
    </p:spTree>
    <p:extLst>
      <p:ext uri="{BB962C8B-B14F-4D97-AF65-F5344CB8AC3E}">
        <p14:creationId xmlns:p14="http://schemas.microsoft.com/office/powerpoint/2010/main" val="3626591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5CCEB4-38F2-FE4D-A90D-B9EEC505A895}" type="slidenum">
              <a:rPr lang="en-US" smtClean="0"/>
              <a:t>7</a:t>
            </a:fld>
            <a:endParaRPr lang="en-US"/>
          </a:p>
        </p:txBody>
      </p:sp>
    </p:spTree>
    <p:extLst>
      <p:ext uri="{BB962C8B-B14F-4D97-AF65-F5344CB8AC3E}">
        <p14:creationId xmlns:p14="http://schemas.microsoft.com/office/powerpoint/2010/main" val="3040484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Svar 1: 10 %</a:t>
            </a:r>
          </a:p>
          <a:p>
            <a:r>
              <a:rPr lang="sv-SE" dirty="0"/>
              <a:t>Svar 2: 5 120 kr</a:t>
            </a:r>
          </a:p>
        </p:txBody>
      </p:sp>
      <p:sp>
        <p:nvSpPr>
          <p:cNvPr id="4" name="Platshållare för bildnummer 3"/>
          <p:cNvSpPr>
            <a:spLocks noGrp="1"/>
          </p:cNvSpPr>
          <p:nvPr>
            <p:ph type="sldNum" sz="quarter" idx="5"/>
          </p:nvPr>
        </p:nvSpPr>
        <p:spPr/>
        <p:txBody>
          <a:bodyPr/>
          <a:lstStyle/>
          <a:p>
            <a:fld id="{D05CCEB4-38F2-FE4D-A90D-B9EEC505A895}" type="slidenum">
              <a:rPr lang="en-US" smtClean="0"/>
              <a:t>8</a:t>
            </a:fld>
            <a:endParaRPr lang="en-US"/>
          </a:p>
        </p:txBody>
      </p:sp>
    </p:spTree>
    <p:extLst>
      <p:ext uri="{BB962C8B-B14F-4D97-AF65-F5344CB8AC3E}">
        <p14:creationId xmlns:p14="http://schemas.microsoft.com/office/powerpoint/2010/main" val="230129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9</a:t>
            </a:fld>
            <a:endParaRPr lang="en-US"/>
          </a:p>
        </p:txBody>
      </p:sp>
    </p:spTree>
    <p:extLst>
      <p:ext uri="{BB962C8B-B14F-4D97-AF65-F5344CB8AC3E}">
        <p14:creationId xmlns:p14="http://schemas.microsoft.com/office/powerpoint/2010/main" val="1945743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10</a:t>
            </a:fld>
            <a:endParaRPr lang="en-US"/>
          </a:p>
        </p:txBody>
      </p:sp>
    </p:spTree>
    <p:extLst>
      <p:ext uri="{BB962C8B-B14F-4D97-AF65-F5344CB8AC3E}">
        <p14:creationId xmlns:p14="http://schemas.microsoft.com/office/powerpoint/2010/main" val="1863593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4123681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userDrawn="1"/>
        </p:nvPicPr>
        <p:blipFill>
          <a:blip r:embed="rId2"/>
          <a:stretch>
            <a:fillRect/>
          </a:stretch>
        </p:blipFill>
        <p:spPr>
          <a:xfrm>
            <a:off x="8048130" y="91327"/>
            <a:ext cx="1044500" cy="532800"/>
          </a:xfrm>
          <a:prstGeom prst="rect">
            <a:avLst/>
          </a:prstGeom>
        </p:spPr>
      </p:pic>
    </p:spTree>
    <p:extLst>
      <p:ext uri="{BB962C8B-B14F-4D97-AF65-F5344CB8AC3E}">
        <p14:creationId xmlns:p14="http://schemas.microsoft.com/office/powerpoint/2010/main" val="2945094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userDrawn="1"/>
        </p:nvPicPr>
        <p:blipFill>
          <a:blip r:embed="rId3"/>
          <a:stretch>
            <a:fillRect/>
          </a:stretch>
        </p:blipFill>
        <p:spPr>
          <a:xfrm>
            <a:off x="8048130" y="91327"/>
            <a:ext cx="1044500" cy="532800"/>
          </a:xfrm>
          <a:prstGeom prst="rect">
            <a:avLst/>
          </a:prstGeom>
        </p:spPr>
      </p:pic>
    </p:spTree>
    <p:extLst>
      <p:ext uri="{BB962C8B-B14F-4D97-AF65-F5344CB8AC3E}">
        <p14:creationId xmlns:p14="http://schemas.microsoft.com/office/powerpoint/2010/main" val="41881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userDrawn="1"/>
        </p:nvPicPr>
        <p:blipFill>
          <a:blip r:embed="rId3"/>
          <a:stretch>
            <a:fillRect/>
          </a:stretch>
        </p:blipFill>
        <p:spPr>
          <a:xfrm>
            <a:off x="8048130" y="91327"/>
            <a:ext cx="1044500" cy="532800"/>
          </a:xfrm>
          <a:prstGeom prst="rect">
            <a:avLst/>
          </a:prstGeom>
        </p:spPr>
      </p:pic>
    </p:spTree>
    <p:extLst>
      <p:ext uri="{BB962C8B-B14F-4D97-AF65-F5344CB8AC3E}">
        <p14:creationId xmlns:p14="http://schemas.microsoft.com/office/powerpoint/2010/main" val="3028358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E5000"/>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chemeClr val="bg1"/>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B5AF495-AE0E-3347-97D3-5530D2397288}"/>
              </a:ext>
            </a:extLst>
          </p:cNvPr>
          <p:cNvPicPr>
            <a:picLocks noChangeAspect="1"/>
          </p:cNvPicPr>
          <p:nvPr userDrawn="1"/>
        </p:nvPicPr>
        <p:blipFill>
          <a:blip r:embed="rId2"/>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402547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86CBE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chemeClr val="bg1"/>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B5AF495-AE0E-3347-97D3-5530D2397288}"/>
              </a:ext>
            </a:extLst>
          </p:cNvPr>
          <p:cNvPicPr>
            <a:picLocks noChangeAspect="1"/>
          </p:cNvPicPr>
          <p:nvPr userDrawn="1"/>
        </p:nvPicPr>
        <p:blipFill>
          <a:blip r:embed="rId2"/>
          <a:stretch>
            <a:fillRect/>
          </a:stretch>
        </p:blipFill>
        <p:spPr>
          <a:xfrm>
            <a:off x="8039801" y="91327"/>
            <a:ext cx="1075287" cy="543074"/>
          </a:xfrm>
          <a:prstGeom prst="rect">
            <a:avLst/>
          </a:prstGeom>
        </p:spPr>
      </p:pic>
    </p:spTree>
    <p:extLst>
      <p:ext uri="{BB962C8B-B14F-4D97-AF65-F5344CB8AC3E}">
        <p14:creationId xmlns:p14="http://schemas.microsoft.com/office/powerpoint/2010/main" val="418277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350373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116970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591012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856389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58429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763354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597663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769423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001660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174011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4082159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508219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5FB6EF1C-0797-7149-8C32-01BA7EE09156}"/>
              </a:ext>
            </a:extLst>
          </p:cNvPr>
          <p:cNvPicPr>
            <a:picLocks noChangeAspect="1"/>
          </p:cNvPicPr>
          <p:nvPr userDrawn="1"/>
        </p:nvPicPr>
        <p:blipFill>
          <a:blip r:embed="rId4"/>
          <a:stretch>
            <a:fillRect/>
          </a:stretch>
        </p:blipFill>
        <p:spPr>
          <a:xfrm>
            <a:off x="8048130" y="91327"/>
            <a:ext cx="1044500" cy="532800"/>
          </a:xfrm>
          <a:prstGeom prst="rect">
            <a:avLst/>
          </a:prstGeom>
        </p:spPr>
      </p:pic>
    </p:spTree>
    <p:extLst>
      <p:ext uri="{BB962C8B-B14F-4D97-AF65-F5344CB8AC3E}">
        <p14:creationId xmlns:p14="http://schemas.microsoft.com/office/powerpoint/2010/main" val="2213209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7C3FCB0E-A737-814A-8A5D-01FA2EDD3012}"/>
              </a:ext>
            </a:extLst>
          </p:cNvPr>
          <p:cNvPicPr>
            <a:picLocks noChangeAspect="1"/>
          </p:cNvPicPr>
          <p:nvPr userDrawn="1"/>
        </p:nvPicPr>
        <p:blipFill>
          <a:blip r:embed="rId4"/>
          <a:stretch>
            <a:fillRect/>
          </a:stretch>
        </p:blipFill>
        <p:spPr>
          <a:xfrm>
            <a:off x="8048130" y="91327"/>
            <a:ext cx="1044500" cy="532800"/>
          </a:xfrm>
          <a:prstGeom prst="rect">
            <a:avLst/>
          </a:prstGeom>
        </p:spPr>
      </p:pic>
    </p:spTree>
    <p:extLst>
      <p:ext uri="{BB962C8B-B14F-4D97-AF65-F5344CB8AC3E}">
        <p14:creationId xmlns:p14="http://schemas.microsoft.com/office/powerpoint/2010/main" val="3236661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521458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E5D1-6C39-5FED-C4E9-16E019CC37D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444E64-FE16-D45F-05EC-2CB5D0C75C50}"/>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658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59619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28EB5B7F-5597-F040-B233-50546AE96238}"/>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2178570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30806376-322D-F04C-BE3E-FA3F0EC466DF}"/>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3233083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C8CA73AB-BCE8-A145-AD7E-624B9B3CFF8D}"/>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1842310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88267891-4F6A-A24A-89D3-9433843DE180}"/>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2522468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3E5E9F82-34B5-0B4C-8CB5-DA8D5DE55742}"/>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3849420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BAB32701-3EDB-1B44-BD97-071A0A0228E3}"/>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667728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D9971695-6FC4-F348-A080-5BA91860676C}"/>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1488654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A84231BD-47B4-294E-A115-A2C457DF57C0}"/>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2705566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3DC6B91D-57A0-9E4A-AB23-4F8B5B2A02A4}"/>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3222548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p:nvPicPr>
        <p:blipFill>
          <a:blip r:embed="rId2"/>
          <a:stretch>
            <a:fillRect/>
          </a:stretch>
        </p:blipFill>
        <p:spPr>
          <a:xfrm>
            <a:off x="8048130" y="91327"/>
            <a:ext cx="1044500" cy="532800"/>
          </a:xfrm>
          <a:prstGeom prst="rect">
            <a:avLst/>
          </a:prstGeom>
        </p:spPr>
      </p:pic>
      <p:cxnSp>
        <p:nvCxnSpPr>
          <p:cNvPr id="5" name="Straight Connector 4">
            <a:extLst>
              <a:ext uri="{FF2B5EF4-FFF2-40B4-BE49-F238E27FC236}">
                <a16:creationId xmlns:a16="http://schemas.microsoft.com/office/drawing/2014/main" id="{534E53F2-D39B-5846-A53B-346AA978CCBD}"/>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DED4761E-E664-A34A-9153-97A5D4832CAE}"/>
              </a:ext>
            </a:extLst>
          </p:cNvPr>
          <p:cNvPicPr>
            <a:picLocks noChangeAspect="1"/>
          </p:cNvPicPr>
          <p:nvPr userDrawn="1"/>
        </p:nvPicPr>
        <p:blipFill>
          <a:blip r:embed="rId2"/>
          <a:stretch>
            <a:fillRect/>
          </a:stretch>
        </p:blipFill>
        <p:spPr>
          <a:xfrm>
            <a:off x="8048130" y="91327"/>
            <a:ext cx="1044500" cy="532800"/>
          </a:xfrm>
          <a:prstGeom prst="rect">
            <a:avLst/>
          </a:prstGeom>
        </p:spPr>
      </p:pic>
    </p:spTree>
    <p:extLst>
      <p:ext uri="{BB962C8B-B14F-4D97-AF65-F5344CB8AC3E}">
        <p14:creationId xmlns:p14="http://schemas.microsoft.com/office/powerpoint/2010/main" val="443124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2320435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p:nvPicPr>
        <p:blipFill>
          <a:blip r:embed="rId3"/>
          <a:stretch>
            <a:fillRect/>
          </a:stretch>
        </p:blipFill>
        <p:spPr>
          <a:xfrm>
            <a:off x="8048130" y="91327"/>
            <a:ext cx="1044500" cy="532800"/>
          </a:xfrm>
          <a:prstGeom prst="rect">
            <a:avLst/>
          </a:prstGeom>
        </p:spPr>
      </p:pic>
      <p:cxnSp>
        <p:nvCxnSpPr>
          <p:cNvPr id="5" name="Straight Connector 4">
            <a:extLst>
              <a:ext uri="{FF2B5EF4-FFF2-40B4-BE49-F238E27FC236}">
                <a16:creationId xmlns:a16="http://schemas.microsoft.com/office/drawing/2014/main" id="{EAC11079-2093-814C-B9F1-E92D9A0DAEF0}"/>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69259AFD-63B8-144C-9908-68E74A61E880}"/>
              </a:ext>
            </a:extLst>
          </p:cNvPr>
          <p:cNvPicPr>
            <a:picLocks noChangeAspect="1"/>
          </p:cNvPicPr>
          <p:nvPr userDrawn="1"/>
        </p:nvPicPr>
        <p:blipFill>
          <a:blip r:embed="rId3"/>
          <a:stretch>
            <a:fillRect/>
          </a:stretch>
        </p:blipFill>
        <p:spPr>
          <a:xfrm>
            <a:off x="8048130" y="91327"/>
            <a:ext cx="1044500" cy="532800"/>
          </a:xfrm>
          <a:prstGeom prst="rect">
            <a:avLst/>
          </a:prstGeom>
        </p:spPr>
      </p:pic>
    </p:spTree>
    <p:extLst>
      <p:ext uri="{BB962C8B-B14F-4D97-AF65-F5344CB8AC3E}">
        <p14:creationId xmlns:p14="http://schemas.microsoft.com/office/powerpoint/2010/main" val="936414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p:nvPicPr>
        <p:blipFill>
          <a:blip r:embed="rId3"/>
          <a:stretch>
            <a:fillRect/>
          </a:stretch>
        </p:blipFill>
        <p:spPr>
          <a:xfrm>
            <a:off x="8048130" y="91327"/>
            <a:ext cx="1044500" cy="532800"/>
          </a:xfrm>
          <a:prstGeom prst="rect">
            <a:avLst/>
          </a:prstGeom>
        </p:spPr>
      </p:pic>
      <p:cxnSp>
        <p:nvCxnSpPr>
          <p:cNvPr id="5" name="Straight Connector 4">
            <a:extLst>
              <a:ext uri="{FF2B5EF4-FFF2-40B4-BE49-F238E27FC236}">
                <a16:creationId xmlns:a16="http://schemas.microsoft.com/office/drawing/2014/main" id="{48885B74-4967-0749-B1C8-5AA6E2AB55E3}"/>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D6DD2713-ECF4-1A4D-8305-006385C3E2FD}"/>
              </a:ext>
            </a:extLst>
          </p:cNvPr>
          <p:cNvPicPr>
            <a:picLocks noChangeAspect="1"/>
          </p:cNvPicPr>
          <p:nvPr userDrawn="1"/>
        </p:nvPicPr>
        <p:blipFill>
          <a:blip r:embed="rId3"/>
          <a:stretch>
            <a:fillRect/>
          </a:stretch>
        </p:blipFill>
        <p:spPr>
          <a:xfrm>
            <a:off x="8048130" y="91327"/>
            <a:ext cx="1044500" cy="532800"/>
          </a:xfrm>
          <a:prstGeom prst="rect">
            <a:avLst/>
          </a:prstGeom>
        </p:spPr>
      </p:pic>
    </p:spTree>
    <p:extLst>
      <p:ext uri="{BB962C8B-B14F-4D97-AF65-F5344CB8AC3E}">
        <p14:creationId xmlns:p14="http://schemas.microsoft.com/office/powerpoint/2010/main" val="3323849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FE5000"/>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chemeClr val="bg1"/>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B5AF495-AE0E-3347-97D3-5530D2397288}"/>
              </a:ext>
            </a:extLst>
          </p:cNvPr>
          <p:cNvPicPr>
            <a:picLocks noChangeAspect="1"/>
          </p:cNvPicPr>
          <p:nvPr/>
        </p:nvPicPr>
        <p:blipFill>
          <a:blip r:embed="rId2"/>
          <a:stretch>
            <a:fillRect/>
          </a:stretch>
        </p:blipFill>
        <p:spPr>
          <a:xfrm>
            <a:off x="8039801" y="91327"/>
            <a:ext cx="1075287" cy="543074"/>
          </a:xfrm>
          <a:prstGeom prst="rect">
            <a:avLst/>
          </a:prstGeom>
        </p:spPr>
      </p:pic>
      <p:cxnSp>
        <p:nvCxnSpPr>
          <p:cNvPr id="5" name="Straight Connector 4">
            <a:extLst>
              <a:ext uri="{FF2B5EF4-FFF2-40B4-BE49-F238E27FC236}">
                <a16:creationId xmlns:a16="http://schemas.microsoft.com/office/drawing/2014/main" id="{C10D040B-42B7-7C4B-BA72-2F21DD2725BD}"/>
              </a:ext>
            </a:extLst>
          </p:cNvPr>
          <p:cNvCxnSpPr>
            <a:cxnSpLocks/>
          </p:cNvCxnSpPr>
          <p:nvPr userDrawn="1"/>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491689FD-A659-7D4F-BB14-3736333C178E}"/>
              </a:ext>
            </a:extLst>
          </p:cNvPr>
          <p:cNvPicPr>
            <a:picLocks noChangeAspect="1"/>
          </p:cNvPicPr>
          <p:nvPr userDrawn="1"/>
        </p:nvPicPr>
        <p:blipFill>
          <a:blip r:embed="rId2"/>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404412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8_Custom Layout">
    <p:bg>
      <p:bgPr>
        <a:solidFill>
          <a:srgbClr val="86CBE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chemeClr val="bg1"/>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B5AF495-AE0E-3347-97D3-5530D2397288}"/>
              </a:ext>
            </a:extLst>
          </p:cNvPr>
          <p:cNvPicPr>
            <a:picLocks noChangeAspect="1"/>
          </p:cNvPicPr>
          <p:nvPr/>
        </p:nvPicPr>
        <p:blipFill>
          <a:blip r:embed="rId2"/>
          <a:stretch>
            <a:fillRect/>
          </a:stretch>
        </p:blipFill>
        <p:spPr>
          <a:xfrm>
            <a:off x="8039801" y="91327"/>
            <a:ext cx="1075287" cy="543074"/>
          </a:xfrm>
          <a:prstGeom prst="rect">
            <a:avLst/>
          </a:prstGeom>
        </p:spPr>
      </p:pic>
      <p:cxnSp>
        <p:nvCxnSpPr>
          <p:cNvPr id="5" name="Straight Connector 4">
            <a:extLst>
              <a:ext uri="{FF2B5EF4-FFF2-40B4-BE49-F238E27FC236}">
                <a16:creationId xmlns:a16="http://schemas.microsoft.com/office/drawing/2014/main" id="{25BDF57F-C6BE-3240-99D1-B9C168B6F8C3}"/>
              </a:ext>
            </a:extLst>
          </p:cNvPr>
          <p:cNvCxnSpPr>
            <a:cxnSpLocks/>
          </p:cNvCxnSpPr>
          <p:nvPr userDrawn="1"/>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502696EB-3C93-5C40-A291-92DD5284CB90}"/>
              </a:ext>
            </a:extLst>
          </p:cNvPr>
          <p:cNvPicPr>
            <a:picLocks noChangeAspect="1"/>
          </p:cNvPicPr>
          <p:nvPr userDrawn="1"/>
        </p:nvPicPr>
        <p:blipFill>
          <a:blip r:embed="rId2"/>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679881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3FDDA775-7330-2345-A244-12A943A0A4D1}"/>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695737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EAD92468-5E27-5942-A8E7-6140982A2CB4}"/>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796962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49F3F744-CE19-5041-BAA2-917C04A2D94E}"/>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427154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A1D4BA6C-F5D9-BE46-95D6-C88351BCDBA7}"/>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662872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4E68BD83-57EF-2D4F-8238-526440F6506A}"/>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776735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8BDE1866-5EDE-8C4C-824B-D051E5D16098}"/>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08975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979228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D09FD4FC-E075-B048-A86A-5B08460C72AE}"/>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536206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32C9B67A-62CC-C54F-A2D3-F95BCF102E4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912645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3F172B2A-B096-4F40-A67C-BDD2717A6500}"/>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9293425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1F259D21-B01B-DC4A-895B-F663838FC93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791254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6F571AAE-2BC9-6F43-A156-D5B5552F610E}"/>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1446517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5FB6EF1C-0797-7149-8C32-01BA7EE09156}"/>
              </a:ext>
            </a:extLst>
          </p:cNvPr>
          <p:cNvPicPr>
            <a:picLocks noChangeAspect="1"/>
          </p:cNvPicPr>
          <p:nvPr/>
        </p:nvPicPr>
        <p:blipFill>
          <a:blip r:embed="rId4"/>
          <a:stretch>
            <a:fillRect/>
          </a:stretch>
        </p:blipFill>
        <p:spPr>
          <a:xfrm>
            <a:off x="8048130" y="91327"/>
            <a:ext cx="1044500" cy="532800"/>
          </a:xfrm>
          <a:prstGeom prst="rect">
            <a:avLst/>
          </a:prstGeom>
        </p:spPr>
      </p:pic>
      <p:pic>
        <p:nvPicPr>
          <p:cNvPr id="7" name="Picture 6" descr="Logo&#10;&#10;Description automatically generated">
            <a:extLst>
              <a:ext uri="{FF2B5EF4-FFF2-40B4-BE49-F238E27FC236}">
                <a16:creationId xmlns:a16="http://schemas.microsoft.com/office/drawing/2014/main" id="{8679E7F1-BFAF-6F42-8DAB-386C8C58C7D6}"/>
              </a:ext>
            </a:extLst>
          </p:cNvPr>
          <p:cNvPicPr>
            <a:picLocks noChangeAspect="1"/>
          </p:cNvPicPr>
          <p:nvPr userDrawn="1"/>
        </p:nvPicPr>
        <p:blipFill>
          <a:blip r:embed="rId3"/>
          <a:stretch>
            <a:fillRect/>
          </a:stretch>
        </p:blipFill>
        <p:spPr>
          <a:xfrm>
            <a:off x="8039801" y="91327"/>
            <a:ext cx="1075287" cy="543074"/>
          </a:xfrm>
          <a:prstGeom prst="rect">
            <a:avLst/>
          </a:prstGeom>
        </p:spPr>
      </p:pic>
      <p:pic>
        <p:nvPicPr>
          <p:cNvPr id="8" name="Picture 7" descr="Logo&#10;&#10;Description automatically generated">
            <a:extLst>
              <a:ext uri="{FF2B5EF4-FFF2-40B4-BE49-F238E27FC236}">
                <a16:creationId xmlns:a16="http://schemas.microsoft.com/office/drawing/2014/main" id="{30DB6DBC-F00D-2D4A-B1E0-F23C9EE365F8}"/>
              </a:ext>
            </a:extLst>
          </p:cNvPr>
          <p:cNvPicPr>
            <a:picLocks noChangeAspect="1"/>
          </p:cNvPicPr>
          <p:nvPr userDrawn="1"/>
        </p:nvPicPr>
        <p:blipFill>
          <a:blip r:embed="rId4"/>
          <a:stretch>
            <a:fillRect/>
          </a:stretch>
        </p:blipFill>
        <p:spPr>
          <a:xfrm>
            <a:off x="8048130" y="91327"/>
            <a:ext cx="1044500" cy="532800"/>
          </a:xfrm>
          <a:prstGeom prst="rect">
            <a:avLst/>
          </a:prstGeom>
        </p:spPr>
      </p:pic>
    </p:spTree>
    <p:extLst>
      <p:ext uri="{BB962C8B-B14F-4D97-AF65-F5344CB8AC3E}">
        <p14:creationId xmlns:p14="http://schemas.microsoft.com/office/powerpoint/2010/main" val="589795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7C3FCB0E-A737-814A-8A5D-01FA2EDD3012}"/>
              </a:ext>
            </a:extLst>
          </p:cNvPr>
          <p:cNvPicPr>
            <a:picLocks noChangeAspect="1"/>
          </p:cNvPicPr>
          <p:nvPr/>
        </p:nvPicPr>
        <p:blipFill>
          <a:blip r:embed="rId4"/>
          <a:stretch>
            <a:fillRect/>
          </a:stretch>
        </p:blipFill>
        <p:spPr>
          <a:xfrm>
            <a:off x="8048130" y="91327"/>
            <a:ext cx="1044500" cy="532800"/>
          </a:xfrm>
          <a:prstGeom prst="rect">
            <a:avLst/>
          </a:prstGeom>
        </p:spPr>
      </p:pic>
      <p:pic>
        <p:nvPicPr>
          <p:cNvPr id="7" name="Picture 6" descr="Logo&#10;&#10;Description automatically generated">
            <a:extLst>
              <a:ext uri="{FF2B5EF4-FFF2-40B4-BE49-F238E27FC236}">
                <a16:creationId xmlns:a16="http://schemas.microsoft.com/office/drawing/2014/main" id="{C32375EA-75F0-574C-9004-32F2C8CE5E74}"/>
              </a:ext>
            </a:extLst>
          </p:cNvPr>
          <p:cNvPicPr>
            <a:picLocks noChangeAspect="1"/>
          </p:cNvPicPr>
          <p:nvPr userDrawn="1"/>
        </p:nvPicPr>
        <p:blipFill>
          <a:blip r:embed="rId3"/>
          <a:stretch>
            <a:fillRect/>
          </a:stretch>
        </p:blipFill>
        <p:spPr>
          <a:xfrm>
            <a:off x="8039801" y="91327"/>
            <a:ext cx="1075287" cy="543074"/>
          </a:xfrm>
          <a:prstGeom prst="rect">
            <a:avLst/>
          </a:prstGeom>
        </p:spPr>
      </p:pic>
      <p:pic>
        <p:nvPicPr>
          <p:cNvPr id="8" name="Picture 7" descr="Logo&#10;&#10;Description automatically generated">
            <a:extLst>
              <a:ext uri="{FF2B5EF4-FFF2-40B4-BE49-F238E27FC236}">
                <a16:creationId xmlns:a16="http://schemas.microsoft.com/office/drawing/2014/main" id="{72B26E26-5BA8-C449-BA3C-C0CD7C2C80BC}"/>
              </a:ext>
            </a:extLst>
          </p:cNvPr>
          <p:cNvPicPr>
            <a:picLocks noChangeAspect="1"/>
          </p:cNvPicPr>
          <p:nvPr userDrawn="1"/>
        </p:nvPicPr>
        <p:blipFill>
          <a:blip r:embed="rId4"/>
          <a:stretch>
            <a:fillRect/>
          </a:stretch>
        </p:blipFill>
        <p:spPr>
          <a:xfrm>
            <a:off x="8048130" y="91327"/>
            <a:ext cx="1044500" cy="532800"/>
          </a:xfrm>
          <a:prstGeom prst="rect">
            <a:avLst/>
          </a:prstGeom>
        </p:spPr>
      </p:pic>
    </p:spTree>
    <p:extLst>
      <p:ext uri="{BB962C8B-B14F-4D97-AF65-F5344CB8AC3E}">
        <p14:creationId xmlns:p14="http://schemas.microsoft.com/office/powerpoint/2010/main" val="30275921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37BF9F9A-49F3-7945-B432-668525985933}"/>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313450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661C-6E01-580A-3A1D-BE538A86E90B}"/>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8ED55D-6952-161A-0AAC-CAA8BE28B396}"/>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01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3071281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156828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126509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301698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1F6447-03BE-064C-9B44-041D832C9A79}"/>
              </a:ext>
            </a:extLst>
          </p:cNvPr>
          <p:cNvSpPr>
            <a:spLocks noGrp="1"/>
          </p:cNvSpPr>
          <p:nvPr>
            <p:ph type="title"/>
          </p:nvPr>
        </p:nvSpPr>
        <p:spPr>
          <a:xfrm>
            <a:off x="0" y="2657135"/>
            <a:ext cx="7886700" cy="994172"/>
          </a:xfrm>
          <a:prstGeom prst="rect">
            <a:avLst/>
          </a:prstGeom>
        </p:spPr>
        <p:txBody>
          <a:bodyPr vert="horz" lIns="91440" tIns="45720" rIns="91440" bIns="45720" rtlCol="0" anchor="ctr">
            <a:normAutofit/>
          </a:bodyPr>
          <a:lstStyle/>
          <a:p>
            <a:r>
              <a:rPr lang="en-GB" dirty="0"/>
              <a:t>Present</a:t>
            </a:r>
            <a:endParaRPr lang="en-US" dirty="0"/>
          </a:p>
        </p:txBody>
      </p:sp>
      <p:sp>
        <p:nvSpPr>
          <p:cNvPr id="4" name="Date Placeholder 3">
            <a:extLst>
              <a:ext uri="{FF2B5EF4-FFF2-40B4-BE49-F238E27FC236}">
                <a16:creationId xmlns:a16="http://schemas.microsoft.com/office/drawing/2014/main" id="{079C9699-7757-B64B-BAB9-79F9425A5DBC}"/>
              </a:ext>
            </a:extLst>
          </p:cNvPr>
          <p:cNvSpPr>
            <a:spLocks noGrp="1"/>
          </p:cNvSpPr>
          <p:nvPr>
            <p:ph type="dt" sz="half" idx="2"/>
          </p:nvPr>
        </p:nvSpPr>
        <p:spPr>
          <a:xfrm>
            <a:off x="0" y="4767263"/>
            <a:ext cx="2686050" cy="273844"/>
          </a:xfrm>
          <a:prstGeom prst="rect">
            <a:avLst/>
          </a:prstGeom>
        </p:spPr>
        <p:txBody>
          <a:bodyPr vert="horz" lIns="91440" tIns="45720" rIns="91440" bIns="45720" rtlCol="0" anchor="ctr"/>
          <a:lstStyle>
            <a:lvl1pPr marL="9525" indent="174625" algn="l">
              <a:tabLst/>
              <a:defRPr sz="900" b="0" i="0">
                <a:solidFill>
                  <a:schemeClr val="tx1">
                    <a:tint val="75000"/>
                  </a:schemeClr>
                </a:solidFill>
                <a:latin typeface="FS Matthew Light" panose="02000506040000020004" pitchFamily="2" charset="77"/>
              </a:defRPr>
            </a:lvl1pPr>
          </a:lstStyle>
          <a:p>
            <a:fld id="{B591E06A-55AD-514F-A8EB-E1508E274A98}" type="datetime1">
              <a:rPr lang="en-GB" smtClean="0"/>
              <a:pPr/>
              <a:t>08/12/2022</a:t>
            </a:fld>
            <a:endParaRPr lang="en-US" dirty="0">
              <a:latin typeface="FS Matthew Light" panose="02000506040000020004" pitchFamily="2" charset="77"/>
            </a:endParaRPr>
          </a:p>
        </p:txBody>
      </p:sp>
    </p:spTree>
    <p:extLst>
      <p:ext uri="{BB962C8B-B14F-4D97-AF65-F5344CB8AC3E}">
        <p14:creationId xmlns:p14="http://schemas.microsoft.com/office/powerpoint/2010/main" val="37088873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90" r:id="rId5"/>
    <p:sldLayoutId id="2147483682" r:id="rId6"/>
    <p:sldLayoutId id="2147483683" r:id="rId7"/>
    <p:sldLayoutId id="2147483684" r:id="rId8"/>
    <p:sldLayoutId id="2147483685" r:id="rId9"/>
    <p:sldLayoutId id="2147483672" r:id="rId10"/>
    <p:sldLayoutId id="2147483686" r:id="rId11"/>
    <p:sldLayoutId id="2147483687" r:id="rId12"/>
    <p:sldLayoutId id="2147483678" r:id="rId13"/>
    <p:sldLayoutId id="2147483681" r:id="rId14"/>
    <p:sldLayoutId id="2147483679"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688" r:id="rId26"/>
    <p:sldLayoutId id="2147483689" r:id="rId27"/>
    <p:sldLayoutId id="2147483680" r:id="rId28"/>
  </p:sldLayoutIdLst>
  <p:hf hdr="0" dt="0"/>
  <p:txStyles>
    <p:titleStyle>
      <a:lvl1pPr marL="184150" indent="0" algn="l" defTabSz="685800" rtl="0" eaLnBrk="1" latinLnBrk="0" hangingPunct="1">
        <a:lnSpc>
          <a:spcPct val="90000"/>
        </a:lnSpc>
        <a:spcBef>
          <a:spcPct val="0"/>
        </a:spcBef>
        <a:buNone/>
        <a:tabLst/>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0097FBED-D244-564E-825E-5C3814EEADBA}"/>
              </a:ext>
            </a:extLst>
          </p:cNvPr>
          <p:cNvSpPr txBox="1">
            <a:spLocks/>
          </p:cNvSpPr>
          <p:nvPr userDrawn="1"/>
        </p:nvSpPr>
        <p:spPr>
          <a:xfrm>
            <a:off x="-1" y="4767263"/>
            <a:ext cx="1786071" cy="273844"/>
          </a:xfrm>
          <a:prstGeom prst="rect">
            <a:avLst/>
          </a:prstGeom>
        </p:spPr>
        <p:txBody>
          <a:bodyPr/>
          <a:lstStyle>
            <a:defPPr>
              <a:defRPr lang="en-US"/>
            </a:defPPr>
            <a:lvl1pPr marL="0" indent="177800" algn="l" defTabSz="685800" rtl="0" eaLnBrk="1" latinLnBrk="0" hangingPunct="1">
              <a:tabLst/>
              <a:defRPr lang="en-US" sz="800" b="0" i="0" kern="1200">
                <a:solidFill>
                  <a:srgbClr val="72787C"/>
                </a:solidFill>
                <a:latin typeface="FS Matthew" panose="02000506040000020004"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8" name="Straight Connector 7">
            <a:extLst>
              <a:ext uri="{FF2B5EF4-FFF2-40B4-BE49-F238E27FC236}">
                <a16:creationId xmlns:a16="http://schemas.microsoft.com/office/drawing/2014/main" id="{E34EF35F-7862-0C47-9F0D-B1C97A4A263C}"/>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668357"/>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1F6447-03BE-064C-9B44-041D832C9A79}"/>
              </a:ext>
            </a:extLst>
          </p:cNvPr>
          <p:cNvSpPr>
            <a:spLocks noGrp="1"/>
          </p:cNvSpPr>
          <p:nvPr>
            <p:ph type="title"/>
          </p:nvPr>
        </p:nvSpPr>
        <p:spPr>
          <a:xfrm>
            <a:off x="0" y="2657135"/>
            <a:ext cx="7886700" cy="994172"/>
          </a:xfrm>
          <a:prstGeom prst="rect">
            <a:avLst/>
          </a:prstGeom>
        </p:spPr>
        <p:txBody>
          <a:bodyPr vert="horz" lIns="91440" tIns="45720" rIns="91440" bIns="45720" rtlCol="0" anchor="ctr">
            <a:normAutofit/>
          </a:bodyPr>
          <a:lstStyle/>
          <a:p>
            <a:r>
              <a:rPr lang="en-GB" dirty="0"/>
              <a:t>Present</a:t>
            </a:r>
            <a:endParaRPr lang="en-US" dirty="0"/>
          </a:p>
        </p:txBody>
      </p:sp>
      <p:sp>
        <p:nvSpPr>
          <p:cNvPr id="4" name="Date Placeholder 3">
            <a:extLst>
              <a:ext uri="{FF2B5EF4-FFF2-40B4-BE49-F238E27FC236}">
                <a16:creationId xmlns:a16="http://schemas.microsoft.com/office/drawing/2014/main" id="{079C9699-7757-B64B-BAB9-79F9425A5DBC}"/>
              </a:ext>
            </a:extLst>
          </p:cNvPr>
          <p:cNvSpPr>
            <a:spLocks noGrp="1"/>
          </p:cNvSpPr>
          <p:nvPr>
            <p:ph type="dt" sz="half" idx="2"/>
          </p:nvPr>
        </p:nvSpPr>
        <p:spPr>
          <a:xfrm>
            <a:off x="0" y="4767263"/>
            <a:ext cx="2686050" cy="273844"/>
          </a:xfrm>
          <a:prstGeom prst="rect">
            <a:avLst/>
          </a:prstGeom>
        </p:spPr>
        <p:txBody>
          <a:bodyPr vert="horz" lIns="91440" tIns="45720" rIns="91440" bIns="45720" rtlCol="0" anchor="ctr"/>
          <a:lstStyle>
            <a:lvl1pPr marL="9525" indent="174625" algn="l">
              <a:tabLst/>
              <a:defRPr sz="900" b="0" i="0">
                <a:solidFill>
                  <a:schemeClr val="tx1">
                    <a:tint val="75000"/>
                  </a:schemeClr>
                </a:solidFill>
                <a:latin typeface="FS Matthew Light" panose="02000506040000020004" pitchFamily="2" charset="77"/>
              </a:defRPr>
            </a:lvl1pPr>
          </a:lstStyle>
          <a:p>
            <a:fld id="{B591E06A-55AD-514F-A8EB-E1508E274A98}" type="datetime1">
              <a:rPr lang="en-GB" smtClean="0"/>
              <a:pPr/>
              <a:t>08/12/2022</a:t>
            </a:fld>
            <a:endParaRPr lang="en-US" dirty="0">
              <a:latin typeface="FS Matthew Light" panose="02000506040000020004" pitchFamily="2" charset="77"/>
            </a:endParaRPr>
          </a:p>
        </p:txBody>
      </p:sp>
    </p:spTree>
    <p:extLst>
      <p:ext uri="{BB962C8B-B14F-4D97-AF65-F5344CB8AC3E}">
        <p14:creationId xmlns:p14="http://schemas.microsoft.com/office/powerpoint/2010/main" val="15967176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Lst>
  <p:hf hdr="0" dt="0"/>
  <p:txStyles>
    <p:titleStyle>
      <a:lvl1pPr marL="184150" indent="0" algn="l" defTabSz="685800" rtl="0" eaLnBrk="1" latinLnBrk="0" hangingPunct="1">
        <a:lnSpc>
          <a:spcPct val="90000"/>
        </a:lnSpc>
        <a:spcBef>
          <a:spcPct val="0"/>
        </a:spcBef>
        <a:buNone/>
        <a:tabLst/>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0097FBED-D244-564E-825E-5C3814EEADBA}"/>
              </a:ext>
            </a:extLst>
          </p:cNvPr>
          <p:cNvSpPr txBox="1">
            <a:spLocks/>
          </p:cNvSpPr>
          <p:nvPr/>
        </p:nvSpPr>
        <p:spPr>
          <a:xfrm>
            <a:off x="-1" y="4767263"/>
            <a:ext cx="1786071" cy="273844"/>
          </a:xfrm>
          <a:prstGeom prst="rect">
            <a:avLst/>
          </a:prstGeom>
        </p:spPr>
        <p:txBody>
          <a:bodyPr/>
          <a:lstStyle>
            <a:defPPr>
              <a:defRPr lang="en-US"/>
            </a:defPPr>
            <a:lvl1pPr marL="0" indent="177800" algn="l" defTabSz="685800" rtl="0" eaLnBrk="1" latinLnBrk="0" hangingPunct="1">
              <a:tabLst/>
              <a:defRPr lang="en-US" sz="800" b="0" i="0" kern="1200">
                <a:solidFill>
                  <a:srgbClr val="72787C"/>
                </a:solidFill>
                <a:latin typeface="FS Matthew" panose="02000506040000020004"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8" name="Straight Connector 7">
            <a:extLst>
              <a:ext uri="{FF2B5EF4-FFF2-40B4-BE49-F238E27FC236}">
                <a16:creationId xmlns:a16="http://schemas.microsoft.com/office/drawing/2014/main" id="{E34EF35F-7862-0C47-9F0D-B1C97A4A263C}"/>
              </a:ext>
            </a:extLst>
          </p:cNvPr>
          <p:cNvCxnSpPr>
            <a:cxnSpLocks/>
          </p:cNvCxnSpPr>
          <p:nvPr/>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310069"/>
      </p:ext>
    </p:extLst>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17DF3-983B-FC40-A658-3F3302C92886}"/>
              </a:ext>
            </a:extLst>
          </p:cNvPr>
          <p:cNvSpPr txBox="1"/>
          <p:nvPr/>
        </p:nvSpPr>
        <p:spPr>
          <a:xfrm>
            <a:off x="0" y="1725364"/>
            <a:ext cx="6100354" cy="892552"/>
          </a:xfrm>
          <a:prstGeom prst="rect">
            <a:avLst/>
          </a:prstGeom>
          <a:noFill/>
        </p:spPr>
        <p:txBody>
          <a:bodyPr wrap="square" rtlCol="0">
            <a:spAutoFit/>
          </a:bodyPr>
          <a:lstStyle/>
          <a:p>
            <a:pPr marL="142875"/>
            <a:r>
              <a:rPr lang="en-US" sz="5200" dirty="0" err="1">
                <a:solidFill>
                  <a:srgbClr val="FE5000"/>
                </a:solidFill>
                <a:latin typeface="+mj-lt"/>
                <a:ea typeface="Verdana" panose="020B0604030504040204" pitchFamily="34" charset="0"/>
              </a:rPr>
              <a:t>Prata</a:t>
            </a:r>
            <a:r>
              <a:rPr lang="en-US" sz="5200" dirty="0">
                <a:solidFill>
                  <a:srgbClr val="FE5000"/>
                </a:solidFill>
                <a:latin typeface="+mj-lt"/>
                <a:ea typeface="Verdana" panose="020B0604030504040204" pitchFamily="34" charset="0"/>
              </a:rPr>
              <a:t> </a:t>
            </a:r>
            <a:r>
              <a:rPr lang="en-US" sz="5200" dirty="0" err="1">
                <a:solidFill>
                  <a:srgbClr val="FE5000"/>
                </a:solidFill>
                <a:latin typeface="+mj-lt"/>
                <a:ea typeface="Verdana" panose="020B0604030504040204" pitchFamily="34" charset="0"/>
              </a:rPr>
              <a:t>krediter</a:t>
            </a:r>
            <a:endParaRPr lang="en-US" sz="5200" dirty="0">
              <a:solidFill>
                <a:srgbClr val="FE5000"/>
              </a:solidFill>
              <a:latin typeface="+mj-lt"/>
              <a:ea typeface="Verdana" panose="020B0604030504040204" pitchFamily="34" charset="0"/>
            </a:endParaRPr>
          </a:p>
        </p:txBody>
      </p:sp>
      <p:sp>
        <p:nvSpPr>
          <p:cNvPr id="6" name="TextBox 5">
            <a:extLst>
              <a:ext uri="{FF2B5EF4-FFF2-40B4-BE49-F238E27FC236}">
                <a16:creationId xmlns:a16="http://schemas.microsoft.com/office/drawing/2014/main" id="{1283C3A8-67DA-F145-9E8E-7AE8B54B8499}"/>
              </a:ext>
            </a:extLst>
          </p:cNvPr>
          <p:cNvSpPr txBox="1"/>
          <p:nvPr/>
        </p:nvSpPr>
        <p:spPr>
          <a:xfrm>
            <a:off x="-1" y="3067620"/>
            <a:ext cx="5721531" cy="400110"/>
          </a:xfrm>
          <a:prstGeom prst="rect">
            <a:avLst/>
          </a:prstGeom>
          <a:noFill/>
        </p:spPr>
        <p:txBody>
          <a:bodyPr wrap="square" rtlCol="0">
            <a:spAutoFit/>
          </a:bodyPr>
          <a:lstStyle/>
          <a:p>
            <a:pPr marL="184150"/>
            <a:r>
              <a:rPr lang="en-US" sz="2000" b="1" dirty="0" err="1">
                <a:solidFill>
                  <a:srgbClr val="434A4F"/>
                </a:solidFill>
                <a:latin typeface="Verdana" panose="020B0604030504040204" pitchFamily="34" charset="0"/>
                <a:ea typeface="Verdana" panose="020B0604030504040204" pitchFamily="34" charset="0"/>
              </a:rPr>
              <a:t>Shoppinglån</a:t>
            </a:r>
            <a:r>
              <a:rPr lang="en-US" sz="2000" b="1" dirty="0">
                <a:solidFill>
                  <a:srgbClr val="434A4F"/>
                </a:solidFill>
                <a:latin typeface="Verdana" panose="020B0604030504040204" pitchFamily="34" charset="0"/>
                <a:ea typeface="Verdana" panose="020B0604030504040204" pitchFamily="34" charset="0"/>
              </a:rPr>
              <a:t> och överskuldsättning</a:t>
            </a:r>
          </a:p>
        </p:txBody>
      </p:sp>
    </p:spTree>
    <p:extLst>
      <p:ext uri="{BB962C8B-B14F-4D97-AF65-F5344CB8AC3E}">
        <p14:creationId xmlns:p14="http://schemas.microsoft.com/office/powerpoint/2010/main" val="2743523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text, person, inomhus, bärbar dator&#10;&#10;Automatiskt genererad beskrivning">
            <a:extLst>
              <a:ext uri="{FF2B5EF4-FFF2-40B4-BE49-F238E27FC236}">
                <a16:creationId xmlns:a16="http://schemas.microsoft.com/office/drawing/2014/main" id="{05380B65-25B1-1EDC-A1A8-2472EDC7C0BF}"/>
              </a:ext>
            </a:extLst>
          </p:cNvPr>
          <p:cNvPicPr>
            <a:picLocks noChangeAspect="1"/>
          </p:cNvPicPr>
          <p:nvPr/>
        </p:nvPicPr>
        <p:blipFill>
          <a:blip r:embed="rId3"/>
          <a:stretch>
            <a:fillRect/>
          </a:stretch>
        </p:blipFill>
        <p:spPr>
          <a:xfrm>
            <a:off x="-259492" y="-1631093"/>
            <a:ext cx="9712410" cy="7634933"/>
          </a:xfrm>
          <a:prstGeom prst="rect">
            <a:avLst/>
          </a:prstGeom>
        </p:spPr>
      </p:pic>
      <p:sp>
        <p:nvSpPr>
          <p:cNvPr id="2" name="Platshållare för sidfot 1">
            <a:extLst>
              <a:ext uri="{FF2B5EF4-FFF2-40B4-BE49-F238E27FC236}">
                <a16:creationId xmlns:a16="http://schemas.microsoft.com/office/drawing/2014/main" id="{5537CF8D-2EF0-799A-8AFF-5CD532B8B73A}"/>
              </a:ext>
            </a:extLst>
          </p:cNvPr>
          <p:cNvSpPr>
            <a:spLocks noGrp="1"/>
          </p:cNvSpPr>
          <p:nvPr>
            <p:ph type="ftr" sz="quarter" idx="11"/>
          </p:nvPr>
        </p:nvSpPr>
        <p:spPr/>
        <p:txBody>
          <a:bodyPr/>
          <a:lstStyle/>
          <a:p>
            <a:fld id="{6455332F-0017-0942-957E-B35A83B7EE53}" type="slidenum">
              <a:rPr lang="en-GB" b="1" smtClean="0"/>
              <a:pPr/>
              <a:t>10</a:t>
            </a:fld>
            <a:r>
              <a:rPr lang="en-GB"/>
              <a:t> | Footer</a:t>
            </a:r>
            <a:endParaRPr lang="en-GB" dirty="0"/>
          </a:p>
        </p:txBody>
      </p:sp>
      <p:sp>
        <p:nvSpPr>
          <p:cNvPr id="8" name="textruta 7">
            <a:extLst>
              <a:ext uri="{FF2B5EF4-FFF2-40B4-BE49-F238E27FC236}">
                <a16:creationId xmlns:a16="http://schemas.microsoft.com/office/drawing/2014/main" id="{A1DABA35-4243-7937-423A-1B8F14C02C0E}"/>
              </a:ext>
            </a:extLst>
          </p:cNvPr>
          <p:cNvSpPr txBox="1"/>
          <p:nvPr/>
        </p:nvSpPr>
        <p:spPr>
          <a:xfrm>
            <a:off x="1332209" y="1371421"/>
            <a:ext cx="6479582" cy="2400657"/>
          </a:xfrm>
          <a:prstGeom prst="rect">
            <a:avLst/>
          </a:prstGeom>
          <a:noFill/>
        </p:spPr>
        <p:txBody>
          <a:bodyPr wrap="square">
            <a:spAutoFit/>
          </a:bodyPr>
          <a:lstStyle/>
          <a:p>
            <a:pPr marL="184150"/>
            <a:r>
              <a:rPr lang="sv-SE" sz="3000" b="1" dirty="0">
                <a:solidFill>
                  <a:schemeClr val="bg1"/>
                </a:solidFill>
                <a:highlight>
                  <a:srgbClr val="86CBE3"/>
                </a:highlight>
                <a:latin typeface="+mj-lt"/>
              </a:rPr>
              <a:t>Har du blivit erbjuden att köpa något på kredit? </a:t>
            </a:r>
          </a:p>
          <a:p>
            <a:pPr marL="184150"/>
            <a:endParaRPr lang="sv-SE" sz="3000" b="1" dirty="0">
              <a:solidFill>
                <a:schemeClr val="bg1"/>
              </a:solidFill>
              <a:highlight>
                <a:srgbClr val="86CBE3"/>
              </a:highlight>
              <a:latin typeface="+mj-lt"/>
            </a:endParaRPr>
          </a:p>
          <a:p>
            <a:pPr marL="184150"/>
            <a:r>
              <a:rPr lang="sv-SE" sz="3000" b="1" dirty="0">
                <a:solidFill>
                  <a:schemeClr val="bg1"/>
                </a:solidFill>
                <a:highlight>
                  <a:srgbClr val="86CBE3"/>
                </a:highlight>
                <a:latin typeface="+mj-lt"/>
              </a:rPr>
              <a:t>Har du hört eller sett reklam för kreditlån?</a:t>
            </a:r>
          </a:p>
        </p:txBody>
      </p:sp>
    </p:spTree>
    <p:extLst>
      <p:ext uri="{BB962C8B-B14F-4D97-AF65-F5344CB8AC3E}">
        <p14:creationId xmlns:p14="http://schemas.microsoft.com/office/powerpoint/2010/main" val="1151601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606C7-BF06-F443-B434-EBC7871C0BE1}"/>
              </a:ext>
            </a:extLst>
          </p:cNvPr>
          <p:cNvSpPr txBox="1"/>
          <p:nvPr/>
        </p:nvSpPr>
        <p:spPr>
          <a:xfrm>
            <a:off x="154111" y="143488"/>
            <a:ext cx="4401879" cy="1015663"/>
          </a:xfrm>
          <a:prstGeom prst="rect">
            <a:avLst/>
          </a:prstGeom>
          <a:noFill/>
        </p:spPr>
        <p:txBody>
          <a:bodyPr wrap="square" rtlCol="0">
            <a:spAutoFit/>
          </a:bodyPr>
          <a:lstStyle/>
          <a:p>
            <a:r>
              <a:rPr lang="sv-SE" sz="3000" dirty="0">
                <a:solidFill>
                  <a:srgbClr val="FE5000"/>
                </a:solidFill>
                <a:latin typeface="Verdana" panose="020B0604030504040204" pitchFamily="34" charset="0"/>
                <a:ea typeface="Verdana" panose="020B0604030504040204" pitchFamily="34" charset="0"/>
                <a:cs typeface="Verdana" panose="020B0604030504040204" pitchFamily="34" charset="0"/>
              </a:rPr>
              <a:t>Vad är överskuldsättning?</a:t>
            </a:r>
          </a:p>
        </p:txBody>
      </p:sp>
      <p:sp>
        <p:nvSpPr>
          <p:cNvPr id="5" name="TextBox 4">
            <a:extLst>
              <a:ext uri="{FF2B5EF4-FFF2-40B4-BE49-F238E27FC236}">
                <a16:creationId xmlns:a16="http://schemas.microsoft.com/office/drawing/2014/main" id="{ED2C9B95-4785-4346-8CF8-81EC72DBD545}"/>
              </a:ext>
            </a:extLst>
          </p:cNvPr>
          <p:cNvSpPr txBox="1"/>
          <p:nvPr/>
        </p:nvSpPr>
        <p:spPr>
          <a:xfrm>
            <a:off x="0" y="1359635"/>
            <a:ext cx="4401879" cy="3493264"/>
          </a:xfrm>
          <a:prstGeom prst="rect">
            <a:avLst/>
          </a:prstGeom>
          <a:noFill/>
        </p:spPr>
        <p:txBody>
          <a:bodyPr wrap="square" rtlCol="0">
            <a:spAutoFit/>
          </a:bodyPr>
          <a:lstStyle/>
          <a:p>
            <a:pPr marL="184150"/>
            <a:endParaRPr lang="en-US" sz="1800" dirty="0">
              <a:solidFill>
                <a:srgbClr val="434A4F"/>
              </a:solidFill>
              <a:latin typeface="+mj-lt"/>
            </a:endParaRPr>
          </a:p>
          <a:p>
            <a:pPr marL="184150"/>
            <a:r>
              <a:rPr lang="sv-SE" sz="1800" dirty="0">
                <a:solidFill>
                  <a:srgbClr val="434A4F"/>
                </a:solidFill>
                <a:latin typeface="Verdana" panose="020B0604030504040204" pitchFamily="34" charset="0"/>
                <a:ea typeface="Verdana" panose="020B0604030504040204" pitchFamily="34" charset="0"/>
              </a:rPr>
              <a:t>“En överskuldsatt individ är en individ som själv upplever att hen inte kan betala sina skulder eller har återkommande problem med att betala sina räkningar”.</a:t>
            </a:r>
          </a:p>
          <a:p>
            <a:pPr marL="184150"/>
            <a:endParaRPr lang="en-US" sz="1600" dirty="0">
              <a:solidFill>
                <a:srgbClr val="434A4F"/>
              </a:solidFill>
              <a:latin typeface="Verdana" panose="020B0604030504040204" pitchFamily="34" charset="0"/>
              <a:ea typeface="Verdana" panose="020B0604030504040204" pitchFamily="34" charset="0"/>
            </a:endParaRPr>
          </a:p>
          <a:p>
            <a:pPr marL="184150"/>
            <a:endParaRPr lang="en-US" sz="1300" dirty="0">
              <a:solidFill>
                <a:srgbClr val="434A4F"/>
              </a:solidFill>
              <a:latin typeface="+mj-lt"/>
            </a:endParaRPr>
          </a:p>
          <a:p>
            <a:pPr marL="184150"/>
            <a:endParaRPr lang="en-US" sz="1300" dirty="0">
              <a:solidFill>
                <a:srgbClr val="434A4F"/>
              </a:solidFill>
              <a:latin typeface="+mj-lt"/>
            </a:endParaRPr>
          </a:p>
          <a:p>
            <a:pPr marL="184150"/>
            <a:endParaRPr lang="en-US" sz="1300" dirty="0">
              <a:solidFill>
                <a:srgbClr val="434A4F"/>
              </a:solidFill>
              <a:latin typeface="+mj-lt"/>
            </a:endParaRPr>
          </a:p>
          <a:p>
            <a:pPr marL="184150"/>
            <a:endParaRPr lang="en-US" sz="1300" dirty="0">
              <a:solidFill>
                <a:srgbClr val="434A4F"/>
              </a:solidFill>
              <a:latin typeface="+mj-lt"/>
            </a:endParaRPr>
          </a:p>
          <a:p>
            <a:pPr marL="184150"/>
            <a:r>
              <a:rPr lang="sv-SE" sz="1200" i="1" dirty="0"/>
              <a:t>Utredningen Överskuldsättning i kreditsamhället (SOU 2013:78)</a:t>
            </a:r>
            <a:endParaRPr lang="sv-SE" sz="1200" dirty="0"/>
          </a:p>
          <a:p>
            <a:pPr marL="184150"/>
            <a:endParaRPr lang="en-US" sz="1300" dirty="0">
              <a:solidFill>
                <a:srgbClr val="434A4F"/>
              </a:solidFill>
              <a:latin typeface="+mj-lt"/>
            </a:endParaRPr>
          </a:p>
          <a:p>
            <a:pPr marL="184150"/>
            <a:endParaRPr lang="en-US" sz="2000" dirty="0">
              <a:solidFill>
                <a:srgbClr val="72787C"/>
              </a:solidFill>
              <a:latin typeface="+mj-lt"/>
            </a:endParaRPr>
          </a:p>
        </p:txBody>
      </p:sp>
    </p:spTree>
    <p:extLst>
      <p:ext uri="{BB962C8B-B14F-4D97-AF65-F5344CB8AC3E}">
        <p14:creationId xmlns:p14="http://schemas.microsoft.com/office/powerpoint/2010/main" val="4137104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EFA0B48B-2B08-A5B6-3FDA-FBE745C97EFE}"/>
              </a:ext>
            </a:extLst>
          </p:cNvPr>
          <p:cNvPicPr>
            <a:picLocks noChangeAspect="1"/>
          </p:cNvPicPr>
          <p:nvPr/>
        </p:nvPicPr>
        <p:blipFill>
          <a:blip r:embed="rId3"/>
          <a:stretch>
            <a:fillRect/>
          </a:stretch>
        </p:blipFill>
        <p:spPr>
          <a:xfrm>
            <a:off x="5787304" y="1532869"/>
            <a:ext cx="3265591" cy="2449147"/>
          </a:xfrm>
          <a:prstGeom prst="rect">
            <a:avLst/>
          </a:prstGeom>
        </p:spPr>
      </p:pic>
      <p:sp>
        <p:nvSpPr>
          <p:cNvPr id="2" name="Footer Placeholder 1">
            <a:extLst>
              <a:ext uri="{FF2B5EF4-FFF2-40B4-BE49-F238E27FC236}">
                <a16:creationId xmlns:a16="http://schemas.microsoft.com/office/drawing/2014/main" id="{FE553FAF-BC4A-4281-97F9-10836955B6F1}"/>
              </a:ext>
            </a:extLst>
          </p:cNvPr>
          <p:cNvSpPr>
            <a:spLocks noGrp="1"/>
          </p:cNvSpPr>
          <p:nvPr>
            <p:ph type="ftr" sz="quarter" idx="11"/>
          </p:nvPr>
        </p:nvSpPr>
        <p:spPr/>
        <p:txBody>
          <a:bodyPr/>
          <a:lstStyle/>
          <a:p>
            <a:fld id="{6455332F-0017-0942-957E-B35A83B7EE53}" type="slidenum">
              <a:rPr lang="en-GB" b="1" smtClean="0"/>
              <a:pPr/>
              <a:t>12</a:t>
            </a:fld>
            <a:r>
              <a:rPr lang="en-GB"/>
              <a:t> | Footer</a:t>
            </a:r>
            <a:endParaRPr lang="en-GB" dirty="0"/>
          </a:p>
        </p:txBody>
      </p:sp>
      <p:sp>
        <p:nvSpPr>
          <p:cNvPr id="3" name="TextBox 2">
            <a:extLst>
              <a:ext uri="{FF2B5EF4-FFF2-40B4-BE49-F238E27FC236}">
                <a16:creationId xmlns:a16="http://schemas.microsoft.com/office/drawing/2014/main" id="{E799CF1D-DA7E-4024-AB3F-2488E7EC5F39}"/>
              </a:ext>
            </a:extLst>
          </p:cNvPr>
          <p:cNvSpPr txBox="1"/>
          <p:nvPr/>
        </p:nvSpPr>
        <p:spPr>
          <a:xfrm>
            <a:off x="226448" y="125165"/>
            <a:ext cx="3779935" cy="553998"/>
          </a:xfrm>
          <a:prstGeom prst="rect">
            <a:avLst/>
          </a:prstGeom>
          <a:noFill/>
        </p:spPr>
        <p:txBody>
          <a:bodyPr wrap="square" rtlCol="0">
            <a:spAutoFit/>
          </a:bodyPr>
          <a:lstStyle/>
          <a:p>
            <a:r>
              <a:rPr lang="en-US" sz="3000" dirty="0" err="1">
                <a:solidFill>
                  <a:srgbClr val="FE5000"/>
                </a:solidFill>
                <a:latin typeface="+mj-lt"/>
              </a:rPr>
              <a:t>Visste</a:t>
            </a:r>
            <a:r>
              <a:rPr lang="en-US" sz="3000" dirty="0">
                <a:solidFill>
                  <a:srgbClr val="FE5000"/>
                </a:solidFill>
                <a:latin typeface="+mj-lt"/>
              </a:rPr>
              <a:t> du </a:t>
            </a:r>
            <a:r>
              <a:rPr lang="en-US" sz="3000" dirty="0" err="1">
                <a:solidFill>
                  <a:srgbClr val="FE5000"/>
                </a:solidFill>
                <a:latin typeface="+mj-lt"/>
              </a:rPr>
              <a:t>att</a:t>
            </a:r>
            <a:endParaRPr lang="en-US" sz="3000" dirty="0">
              <a:solidFill>
                <a:srgbClr val="FE5000"/>
              </a:solidFill>
              <a:latin typeface="+mj-lt"/>
            </a:endParaRPr>
          </a:p>
        </p:txBody>
      </p:sp>
      <p:sp>
        <p:nvSpPr>
          <p:cNvPr id="4" name="TextBox 3">
            <a:extLst>
              <a:ext uri="{FF2B5EF4-FFF2-40B4-BE49-F238E27FC236}">
                <a16:creationId xmlns:a16="http://schemas.microsoft.com/office/drawing/2014/main" id="{01F39571-2766-4E82-A68B-AD24DD037013}"/>
              </a:ext>
            </a:extLst>
          </p:cNvPr>
          <p:cNvSpPr txBox="1"/>
          <p:nvPr/>
        </p:nvSpPr>
        <p:spPr>
          <a:xfrm>
            <a:off x="12133" y="610702"/>
            <a:ext cx="7126086" cy="3739485"/>
          </a:xfrm>
          <a:prstGeom prst="rect">
            <a:avLst/>
          </a:prstGeom>
          <a:noFill/>
        </p:spPr>
        <p:txBody>
          <a:bodyPr wrap="square" lIns="91440" tIns="45720" rIns="91440" bIns="45720" rtlCol="0" anchor="t">
            <a:spAutoFit/>
          </a:bodyPr>
          <a:lstStyle/>
          <a:p>
            <a:pPr marL="184150">
              <a:lnSpc>
                <a:spcPct val="150000"/>
              </a:lnSpc>
            </a:pPr>
            <a:endParaRPr lang="en-US" sz="1400" b="1" dirty="0">
              <a:solidFill>
                <a:srgbClr val="434A4F"/>
              </a:solidFill>
              <a:latin typeface="+mj-lt"/>
              <a:ea typeface="Verdana"/>
            </a:endParaRPr>
          </a:p>
          <a:p>
            <a:pPr marL="184150"/>
            <a:r>
              <a:rPr lang="en-US" sz="1800" dirty="0" err="1">
                <a:ea typeface="+mn-lt"/>
                <a:cs typeface="+mn-lt"/>
              </a:rPr>
              <a:t>Svenskarnas</a:t>
            </a:r>
            <a:r>
              <a:rPr lang="en-US" sz="1800" dirty="0">
                <a:ea typeface="+mn-lt"/>
                <a:cs typeface="+mn-lt"/>
              </a:rPr>
              <a:t> skulder </a:t>
            </a:r>
            <a:r>
              <a:rPr lang="en-US" sz="1800" dirty="0" err="1">
                <a:ea typeface="+mn-lt"/>
                <a:cs typeface="+mn-lt"/>
              </a:rPr>
              <a:t>i</a:t>
            </a:r>
            <a:r>
              <a:rPr lang="en-US" sz="1800" dirty="0">
                <a:ea typeface="+mn-lt"/>
                <a:cs typeface="+mn-lt"/>
              </a:rPr>
              <a:t> konsumtionslån har ökat med </a:t>
            </a:r>
            <a:r>
              <a:rPr lang="en-US" sz="1800" dirty="0" err="1">
                <a:ea typeface="+mn-lt"/>
                <a:cs typeface="+mn-lt"/>
              </a:rPr>
              <a:t>över</a:t>
            </a:r>
            <a:r>
              <a:rPr lang="en-US" sz="1800" dirty="0">
                <a:ea typeface="+mn-lt"/>
                <a:cs typeface="+mn-lt"/>
              </a:rPr>
              <a:t> </a:t>
            </a:r>
            <a:br>
              <a:rPr lang="en-US" sz="1800" dirty="0">
                <a:ea typeface="+mn-lt"/>
                <a:cs typeface="+mn-lt"/>
              </a:rPr>
            </a:br>
            <a:r>
              <a:rPr lang="en-US" sz="1800" dirty="0">
                <a:ea typeface="+mn-lt"/>
                <a:cs typeface="+mn-lt"/>
              </a:rPr>
              <a:t>80 procent på tio år. </a:t>
            </a:r>
            <a:endParaRPr lang="en-US" dirty="0">
              <a:ea typeface="Verdana"/>
            </a:endParaRPr>
          </a:p>
          <a:p>
            <a:pPr marL="184150"/>
            <a:endParaRPr lang="en-US" sz="1800" dirty="0">
              <a:ea typeface="Verdana"/>
            </a:endParaRPr>
          </a:p>
          <a:p>
            <a:pPr marL="184150"/>
            <a:r>
              <a:rPr lang="en-US" sz="1800" dirty="0">
                <a:ea typeface="Verdana"/>
              </a:rPr>
              <a:t>Skulder som inte betalas skickas </a:t>
            </a:r>
            <a:r>
              <a:rPr lang="en-US" sz="1800" dirty="0" err="1">
                <a:ea typeface="Verdana"/>
              </a:rPr>
              <a:t>ofta</a:t>
            </a:r>
            <a:r>
              <a:rPr lang="en-US" sz="1800" dirty="0">
                <a:ea typeface="Verdana"/>
              </a:rPr>
              <a:t> till ett inkassobolag.</a:t>
            </a:r>
            <a:endParaRPr lang="en-US" dirty="0">
              <a:ea typeface="Verdana"/>
            </a:endParaRPr>
          </a:p>
          <a:p>
            <a:pPr marL="469900" indent="-285750">
              <a:buFont typeface="Wingdings" pitchFamily="2" charset="2"/>
              <a:buChar char="§"/>
            </a:pPr>
            <a:endParaRPr lang="en-US" sz="1800" dirty="0">
              <a:solidFill>
                <a:srgbClr val="3A4146"/>
              </a:solidFill>
              <a:ea typeface="Verdana"/>
            </a:endParaRPr>
          </a:p>
          <a:p>
            <a:pPr marL="184150"/>
            <a:r>
              <a:rPr lang="sv-SE" sz="1800" dirty="0">
                <a:solidFill>
                  <a:srgbClr val="434A4F"/>
                </a:solidFill>
              </a:rPr>
              <a:t>Svenskar har skulder till inkassobolagen </a:t>
            </a:r>
          </a:p>
          <a:p>
            <a:pPr marL="184150"/>
            <a:r>
              <a:rPr lang="sv-SE" sz="1800" dirty="0">
                <a:solidFill>
                  <a:srgbClr val="434A4F"/>
                </a:solidFill>
              </a:rPr>
              <a:t>på 94 miljarder kronor.  </a:t>
            </a:r>
            <a:endParaRPr lang="sv-SE" sz="1800" dirty="0">
              <a:solidFill>
                <a:srgbClr val="434A4F"/>
              </a:solidFill>
              <a:ea typeface="Verdana"/>
            </a:endParaRPr>
          </a:p>
          <a:p>
            <a:pPr marL="184150"/>
            <a:endParaRPr lang="sv-SE" sz="1800" dirty="0">
              <a:solidFill>
                <a:srgbClr val="434A4F"/>
              </a:solidFill>
            </a:endParaRPr>
          </a:p>
          <a:p>
            <a:pPr marL="184150"/>
            <a:r>
              <a:rPr lang="sv-SE" sz="1800" dirty="0">
                <a:solidFill>
                  <a:srgbClr val="444444"/>
                </a:solidFill>
                <a:effectLst/>
                <a:ea typeface="Calibri" panose="020F0502020204030204" pitchFamily="34" charset="0"/>
                <a:cs typeface="Times New Roman" panose="02020603050405020304" pitchFamily="18" charset="0"/>
              </a:rPr>
              <a:t>Om du staplar 94 miljarder enkronor på hög </a:t>
            </a:r>
          </a:p>
          <a:p>
            <a:pPr marL="184150"/>
            <a:r>
              <a:rPr lang="sv-SE" sz="1800" dirty="0">
                <a:solidFill>
                  <a:srgbClr val="444444"/>
                </a:solidFill>
                <a:effectLst/>
                <a:ea typeface="Calibri" panose="020F0502020204030204" pitchFamily="34" charset="0"/>
                <a:cs typeface="Times New Roman" panose="02020603050405020304" pitchFamily="18" charset="0"/>
              </a:rPr>
              <a:t>skulle du komma halvvägs till månen. </a:t>
            </a:r>
          </a:p>
          <a:p>
            <a:pPr marL="184150"/>
            <a:r>
              <a:rPr lang="sv-SE" sz="1800" dirty="0">
                <a:solidFill>
                  <a:srgbClr val="444444"/>
                </a:solidFill>
                <a:effectLst/>
                <a:ea typeface="Calibri" panose="020F0502020204030204" pitchFamily="34" charset="0"/>
                <a:cs typeface="Times New Roman" panose="02020603050405020304" pitchFamily="18" charset="0"/>
              </a:rPr>
              <a:t>188 000 000 meter. Eller 46 varv runt jorden. </a:t>
            </a:r>
          </a:p>
          <a:p>
            <a:pPr marL="184150"/>
            <a:endParaRPr lang="sv-SE" sz="1800" dirty="0">
              <a:solidFill>
                <a:srgbClr val="444444"/>
              </a:solidFill>
              <a:cs typeface="Times New Roman"/>
            </a:endParaRPr>
          </a:p>
        </p:txBody>
      </p:sp>
    </p:spTree>
    <p:extLst>
      <p:ext uri="{BB962C8B-B14F-4D97-AF65-F5344CB8AC3E}">
        <p14:creationId xmlns:p14="http://schemas.microsoft.com/office/powerpoint/2010/main" val="479372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person, håller, hand&#10;&#10;Automatiskt genererad beskrivning">
            <a:extLst>
              <a:ext uri="{FF2B5EF4-FFF2-40B4-BE49-F238E27FC236}">
                <a16:creationId xmlns:a16="http://schemas.microsoft.com/office/drawing/2014/main" id="{12E213A4-90EB-1ABA-2115-C6667632CDD2}"/>
              </a:ext>
            </a:extLst>
          </p:cNvPr>
          <p:cNvPicPr>
            <a:picLocks noChangeAspect="1"/>
          </p:cNvPicPr>
          <p:nvPr/>
        </p:nvPicPr>
        <p:blipFill>
          <a:blip r:embed="rId3"/>
          <a:stretch>
            <a:fillRect/>
          </a:stretch>
        </p:blipFill>
        <p:spPr>
          <a:xfrm>
            <a:off x="0" y="0"/>
            <a:ext cx="9144000" cy="5143500"/>
          </a:xfrm>
          <a:prstGeom prst="rect">
            <a:avLst/>
          </a:prstGeom>
        </p:spPr>
      </p:pic>
      <p:sp>
        <p:nvSpPr>
          <p:cNvPr id="9" name="textruta 8">
            <a:extLst>
              <a:ext uri="{FF2B5EF4-FFF2-40B4-BE49-F238E27FC236}">
                <a16:creationId xmlns:a16="http://schemas.microsoft.com/office/drawing/2014/main" id="{EE0B5F43-2A52-E667-2A4F-AE4C808A9A83}"/>
              </a:ext>
            </a:extLst>
          </p:cNvPr>
          <p:cNvSpPr txBox="1"/>
          <p:nvPr/>
        </p:nvSpPr>
        <p:spPr>
          <a:xfrm>
            <a:off x="518984" y="1232922"/>
            <a:ext cx="8353167" cy="2677656"/>
          </a:xfrm>
          <a:prstGeom prst="rect">
            <a:avLst/>
          </a:prstGeom>
          <a:noFill/>
        </p:spPr>
        <p:txBody>
          <a:bodyPr wrap="square">
            <a:spAutoFit/>
          </a:bodyPr>
          <a:lstStyle/>
          <a:p>
            <a:pPr marL="184150"/>
            <a:r>
              <a:rPr lang="sv-SE" sz="3000" b="1" dirty="0">
                <a:solidFill>
                  <a:schemeClr val="bg1"/>
                </a:solidFill>
                <a:highlight>
                  <a:srgbClr val="86CBE3"/>
                </a:highlight>
                <a:latin typeface="+mj-lt"/>
              </a:rPr>
              <a:t>400 000 svenskar har ärenden hos Kronofogden.</a:t>
            </a:r>
          </a:p>
          <a:p>
            <a:pPr marL="184150"/>
            <a:endParaRPr lang="sv-SE" sz="3000" b="1" dirty="0">
              <a:solidFill>
                <a:schemeClr val="bg1"/>
              </a:solidFill>
              <a:highlight>
                <a:srgbClr val="86CBE3"/>
              </a:highlight>
              <a:latin typeface="+mj-lt"/>
            </a:endParaRPr>
          </a:p>
          <a:p>
            <a:pPr marL="184150"/>
            <a:r>
              <a:rPr lang="sv-SE" sz="3000" b="1" dirty="0">
                <a:solidFill>
                  <a:schemeClr val="bg1"/>
                </a:solidFill>
                <a:highlight>
                  <a:srgbClr val="86CBE3"/>
                </a:highlight>
                <a:latin typeface="+mj-lt"/>
              </a:rPr>
              <a:t>Det motsvarar alla gymnasieelever i Sverige eller hela Malmös befolkning</a:t>
            </a:r>
            <a:r>
              <a:rPr lang="sv-SE" sz="1800" dirty="0">
                <a:solidFill>
                  <a:schemeClr val="bg1"/>
                </a:solidFill>
                <a:highlight>
                  <a:srgbClr val="86CBE3"/>
                </a:highlight>
              </a:rPr>
              <a:t>.</a:t>
            </a:r>
            <a:endParaRPr lang="sv-SE" sz="1800" dirty="0">
              <a:highlight>
                <a:srgbClr val="86CBE3"/>
              </a:highlight>
            </a:endParaRPr>
          </a:p>
          <a:p>
            <a:pPr marL="184150"/>
            <a:endParaRPr lang="sv-SE" sz="1800" b="1" dirty="0">
              <a:solidFill>
                <a:schemeClr val="bg1"/>
              </a:solidFill>
              <a:latin typeface="+mj-lt"/>
            </a:endParaRPr>
          </a:p>
        </p:txBody>
      </p:sp>
    </p:spTree>
    <p:extLst>
      <p:ext uri="{BB962C8B-B14F-4D97-AF65-F5344CB8AC3E}">
        <p14:creationId xmlns:p14="http://schemas.microsoft.com/office/powerpoint/2010/main" val="2381553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606C7-BF06-F443-B434-EBC7871C0BE1}"/>
              </a:ext>
            </a:extLst>
          </p:cNvPr>
          <p:cNvSpPr txBox="1"/>
          <p:nvPr/>
        </p:nvSpPr>
        <p:spPr>
          <a:xfrm>
            <a:off x="154112" y="143489"/>
            <a:ext cx="5172800" cy="1015663"/>
          </a:xfrm>
          <a:prstGeom prst="rect">
            <a:avLst/>
          </a:prstGeom>
          <a:noFill/>
        </p:spPr>
        <p:txBody>
          <a:bodyPr wrap="square" rtlCol="0">
            <a:spAutoFit/>
          </a:bodyPr>
          <a:lstStyle/>
          <a:p>
            <a:r>
              <a:rPr lang="en-US" sz="3000" dirty="0">
                <a:solidFill>
                  <a:srgbClr val="FE5000"/>
                </a:solidFill>
                <a:latin typeface="Verdana" panose="020B0604030504040204" pitchFamily="34" charset="0"/>
                <a:ea typeface="Verdana" panose="020B0604030504040204" pitchFamily="34" charset="0"/>
                <a:cs typeface="Verdana" panose="020B0604030504040204" pitchFamily="34" charset="0"/>
              </a:rPr>
              <a:t>Varför </a:t>
            </a:r>
            <a:r>
              <a:rPr lang="en-US" sz="3000" dirty="0" err="1">
                <a:solidFill>
                  <a:srgbClr val="FE5000"/>
                </a:solidFill>
                <a:latin typeface="Verdana" panose="020B0604030504040204" pitchFamily="34" charset="0"/>
                <a:ea typeface="Verdana" panose="020B0604030504040204" pitchFamily="34" charset="0"/>
                <a:cs typeface="Verdana" panose="020B0604030504040204" pitchFamily="34" charset="0"/>
              </a:rPr>
              <a:t>blir</a:t>
            </a:r>
            <a:r>
              <a:rPr lang="en-US" sz="3000" dirty="0">
                <a:solidFill>
                  <a:srgbClr val="FE5000"/>
                </a:solidFill>
                <a:latin typeface="Verdana" panose="020B0604030504040204" pitchFamily="34" charset="0"/>
                <a:ea typeface="Verdana" panose="020B0604030504040204" pitchFamily="34" charset="0"/>
                <a:cs typeface="Verdana" panose="020B0604030504040204" pitchFamily="34" charset="0"/>
              </a:rPr>
              <a:t> </a:t>
            </a:r>
            <a:r>
              <a:rPr lang="sv-SE" sz="3000" dirty="0">
                <a:solidFill>
                  <a:srgbClr val="FE5000"/>
                </a:solidFill>
                <a:latin typeface="Verdana" panose="020B0604030504040204" pitchFamily="34" charset="0"/>
                <a:ea typeface="Verdana" panose="020B0604030504040204" pitchFamily="34" charset="0"/>
                <a:cs typeface="Verdana" panose="020B0604030504040204" pitchFamily="34" charset="0"/>
              </a:rPr>
              <a:t>någon</a:t>
            </a:r>
            <a:r>
              <a:rPr lang="en-US" sz="3000" dirty="0">
                <a:solidFill>
                  <a:srgbClr val="FE5000"/>
                </a:solidFill>
                <a:latin typeface="Verdana" panose="020B0604030504040204" pitchFamily="34" charset="0"/>
                <a:ea typeface="Verdana" panose="020B0604030504040204" pitchFamily="34" charset="0"/>
                <a:cs typeface="Verdana" panose="020B0604030504040204" pitchFamily="34" charset="0"/>
              </a:rPr>
              <a:t> </a:t>
            </a:r>
            <a:br>
              <a:rPr lang="en-US" sz="3000" dirty="0">
                <a:solidFill>
                  <a:srgbClr val="FE5000"/>
                </a:solidFill>
                <a:latin typeface="Verdana" panose="020B0604030504040204" pitchFamily="34" charset="0"/>
                <a:ea typeface="Verdana" panose="020B0604030504040204" pitchFamily="34" charset="0"/>
                <a:cs typeface="Verdana" panose="020B0604030504040204" pitchFamily="34" charset="0"/>
              </a:rPr>
            </a:br>
            <a:r>
              <a:rPr lang="sv-SE" sz="3000" dirty="0">
                <a:solidFill>
                  <a:srgbClr val="FE5000"/>
                </a:solidFill>
                <a:latin typeface="Verdana" panose="020B0604030504040204" pitchFamily="34" charset="0"/>
                <a:ea typeface="Verdana" panose="020B0604030504040204" pitchFamily="34" charset="0"/>
                <a:cs typeface="Verdana" panose="020B0604030504040204" pitchFamily="34" charset="0"/>
              </a:rPr>
              <a:t>överskuldsatt</a:t>
            </a:r>
            <a:r>
              <a:rPr lang="en-US" sz="3000" dirty="0">
                <a:solidFill>
                  <a:srgbClr val="FE5000"/>
                </a:solidFill>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ED2C9B95-4785-4346-8CF8-81EC72DBD545}"/>
              </a:ext>
            </a:extLst>
          </p:cNvPr>
          <p:cNvSpPr txBox="1"/>
          <p:nvPr/>
        </p:nvSpPr>
        <p:spPr>
          <a:xfrm>
            <a:off x="0" y="673835"/>
            <a:ext cx="4572000" cy="3693319"/>
          </a:xfrm>
          <a:prstGeom prst="rect">
            <a:avLst/>
          </a:prstGeom>
          <a:noFill/>
        </p:spPr>
        <p:txBody>
          <a:bodyPr wrap="square" rtlCol="0">
            <a:spAutoFit/>
          </a:bodyPr>
          <a:lstStyle/>
          <a:p>
            <a:pPr marL="184150"/>
            <a:endParaRPr lang="en-US" sz="1800" dirty="0">
              <a:solidFill>
                <a:srgbClr val="434A4F"/>
              </a:solidFill>
              <a:latin typeface="+mj-lt"/>
            </a:endParaRPr>
          </a:p>
          <a:p>
            <a:pPr marL="184150"/>
            <a:endParaRPr lang="en-US" sz="1800" dirty="0">
              <a:solidFill>
                <a:srgbClr val="434A4F"/>
              </a:solidFill>
              <a:latin typeface="+mj-lt"/>
            </a:endParaRPr>
          </a:p>
          <a:p>
            <a:pPr marL="184150"/>
            <a:r>
              <a:rPr lang="sv-SE" sz="1800" dirty="0">
                <a:solidFill>
                  <a:srgbClr val="434A4F"/>
                </a:solidFill>
                <a:latin typeface="Verdana" panose="020B0604030504040204" pitchFamily="34" charset="0"/>
                <a:ea typeface="Verdana" panose="020B0604030504040204" pitchFamily="34" charset="0"/>
              </a:rPr>
              <a:t>Finns flera orsaker: </a:t>
            </a:r>
          </a:p>
          <a:p>
            <a:pPr marL="184150"/>
            <a:endParaRPr lang="sv-SE" sz="1800" dirty="0">
              <a:solidFill>
                <a:srgbClr val="434A4F"/>
              </a:solidFill>
              <a:latin typeface="Verdana" panose="020B0604030504040204" pitchFamily="34" charset="0"/>
              <a:ea typeface="Verdana" panose="020B0604030504040204" pitchFamily="34" charset="0"/>
            </a:endParaRPr>
          </a:p>
          <a:p>
            <a:pPr marL="469900" indent="-285750">
              <a:buFont typeface="Arial" panose="020B0604020202020204" pitchFamily="34" charset="0"/>
              <a:buChar char="•"/>
            </a:pPr>
            <a:r>
              <a:rPr lang="sv-SE" sz="1800" dirty="0">
                <a:solidFill>
                  <a:srgbClr val="434A4F"/>
                </a:solidFill>
                <a:latin typeface="Verdana" panose="020B0604030504040204" pitchFamily="34" charset="0"/>
                <a:ea typeface="Verdana" panose="020B0604030504040204" pitchFamily="34" charset="0"/>
              </a:rPr>
              <a:t>Plötsliga och stora livshändelser: arbetslöshet, skilsmässa, långtidssjukskrivning eller dödsfall i familjen. Det kan drabba alla.</a:t>
            </a:r>
          </a:p>
          <a:p>
            <a:pPr marL="469900" indent="-285750">
              <a:buFont typeface="Arial" panose="020B0604020202020204" pitchFamily="34" charset="0"/>
              <a:buChar char="•"/>
            </a:pPr>
            <a:endParaRPr lang="sv-SE" sz="1800" dirty="0">
              <a:solidFill>
                <a:srgbClr val="434A4F"/>
              </a:solidFill>
              <a:latin typeface="Verdana" panose="020B0604030504040204" pitchFamily="34" charset="0"/>
              <a:ea typeface="Verdana" panose="020B0604030504040204" pitchFamily="34" charset="0"/>
            </a:endParaRPr>
          </a:p>
          <a:p>
            <a:pPr marL="469900" indent="-285750">
              <a:buFont typeface="Arial" panose="020B0604020202020204" pitchFamily="34" charset="0"/>
              <a:buChar char="•"/>
            </a:pPr>
            <a:r>
              <a:rPr lang="sv-SE" sz="1800" dirty="0">
                <a:solidFill>
                  <a:srgbClr val="434A4F"/>
                </a:solidFill>
                <a:latin typeface="Verdana" panose="020B0604030504040204" pitchFamily="34" charset="0"/>
                <a:ea typeface="Verdana" panose="020B0604030504040204" pitchFamily="34" charset="0"/>
              </a:rPr>
              <a:t>Små ekonomiska marginaler.</a:t>
            </a:r>
          </a:p>
          <a:p>
            <a:pPr marL="469900" indent="-285750">
              <a:buFont typeface="Arial" panose="020B0604020202020204" pitchFamily="34" charset="0"/>
              <a:buChar char="•"/>
            </a:pPr>
            <a:endParaRPr lang="sv-SE" sz="1800" dirty="0">
              <a:solidFill>
                <a:srgbClr val="434A4F"/>
              </a:solidFill>
              <a:latin typeface="Verdana" panose="020B0604030504040204" pitchFamily="34" charset="0"/>
              <a:ea typeface="Verdana" panose="020B0604030504040204" pitchFamily="34" charset="0"/>
            </a:endParaRPr>
          </a:p>
          <a:p>
            <a:pPr marL="469900" indent="-285750">
              <a:buFont typeface="Arial" panose="020B0604020202020204" pitchFamily="34" charset="0"/>
              <a:buChar char="•"/>
            </a:pPr>
            <a:r>
              <a:rPr lang="sv-SE" sz="1800" dirty="0">
                <a:solidFill>
                  <a:srgbClr val="434A4F"/>
                </a:solidFill>
                <a:latin typeface="Verdana" panose="020B0604030504040204" pitchFamily="34" charset="0"/>
                <a:ea typeface="Verdana" panose="020B0604030504040204" pitchFamily="34" charset="0"/>
              </a:rPr>
              <a:t>Kreditskulder för konsumtion.</a:t>
            </a:r>
            <a:endParaRPr lang="sv-SE" sz="1800" dirty="0">
              <a:solidFill>
                <a:srgbClr val="72787C"/>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07431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 inomhus&#10;&#10;Automatiskt genererad beskrivning">
            <a:extLst>
              <a:ext uri="{FF2B5EF4-FFF2-40B4-BE49-F238E27FC236}">
                <a16:creationId xmlns:a16="http://schemas.microsoft.com/office/drawing/2014/main" id="{527B12F5-929C-34B0-66DC-0DB5D8128035}"/>
              </a:ext>
            </a:extLst>
          </p:cNvPr>
          <p:cNvPicPr>
            <a:picLocks noChangeAspect="1"/>
          </p:cNvPicPr>
          <p:nvPr/>
        </p:nvPicPr>
        <p:blipFill>
          <a:blip r:embed="rId3"/>
          <a:stretch>
            <a:fillRect/>
          </a:stretch>
        </p:blipFill>
        <p:spPr>
          <a:xfrm>
            <a:off x="0" y="-128907"/>
            <a:ext cx="10208999" cy="6805999"/>
          </a:xfrm>
          <a:prstGeom prst="rect">
            <a:avLst/>
          </a:prstGeom>
        </p:spPr>
      </p:pic>
      <p:sp>
        <p:nvSpPr>
          <p:cNvPr id="10" name="textruta 9">
            <a:extLst>
              <a:ext uri="{FF2B5EF4-FFF2-40B4-BE49-F238E27FC236}">
                <a16:creationId xmlns:a16="http://schemas.microsoft.com/office/drawing/2014/main" id="{24FB4205-7EA5-6044-F35E-F658B69CAD8B}"/>
              </a:ext>
            </a:extLst>
          </p:cNvPr>
          <p:cNvSpPr txBox="1"/>
          <p:nvPr/>
        </p:nvSpPr>
        <p:spPr>
          <a:xfrm>
            <a:off x="424377" y="891306"/>
            <a:ext cx="4513346" cy="1938992"/>
          </a:xfrm>
          <a:prstGeom prst="rect">
            <a:avLst/>
          </a:prstGeom>
          <a:noFill/>
        </p:spPr>
        <p:txBody>
          <a:bodyPr wrap="square" lIns="91440" tIns="45720" rIns="91440" bIns="45720" anchor="t">
            <a:spAutoFit/>
          </a:bodyPr>
          <a:lstStyle/>
          <a:p>
            <a:pPr>
              <a:defRPr/>
            </a:pPr>
            <a:r>
              <a:rPr lang="en-US" sz="3000" b="1" dirty="0" err="1">
                <a:solidFill>
                  <a:schemeClr val="bg1"/>
                </a:solidFill>
                <a:highlight>
                  <a:srgbClr val="86CBE3"/>
                </a:highlight>
                <a:latin typeface="+mj-lt"/>
              </a:rPr>
              <a:t>Skuldsättningen</a:t>
            </a:r>
            <a:r>
              <a:rPr lang="en-US" sz="3000" b="1" dirty="0">
                <a:solidFill>
                  <a:schemeClr val="bg1"/>
                </a:solidFill>
                <a:highlight>
                  <a:srgbClr val="86CBE3"/>
                </a:highlight>
                <a:latin typeface="+mj-lt"/>
              </a:rPr>
              <a:t> </a:t>
            </a:r>
            <a:r>
              <a:rPr lang="en-US" sz="3000" b="1" dirty="0" err="1">
                <a:solidFill>
                  <a:schemeClr val="bg1"/>
                </a:solidFill>
                <a:highlight>
                  <a:srgbClr val="86CBE3"/>
                </a:highlight>
                <a:latin typeface="+mj-lt"/>
              </a:rPr>
              <a:t>ökar</a:t>
            </a:r>
            <a:r>
              <a:rPr lang="en-US" sz="3000" b="1" dirty="0">
                <a:solidFill>
                  <a:schemeClr val="bg1"/>
                </a:solidFill>
                <a:highlight>
                  <a:srgbClr val="86CBE3"/>
                </a:highlight>
                <a:latin typeface="+mj-lt"/>
              </a:rPr>
              <a:t> bland </a:t>
            </a:r>
            <a:r>
              <a:rPr lang="en-US" sz="3000" b="1" dirty="0" err="1">
                <a:solidFill>
                  <a:schemeClr val="bg1"/>
                </a:solidFill>
                <a:highlight>
                  <a:srgbClr val="86CBE3"/>
                </a:highlight>
                <a:latin typeface="+mj-lt"/>
              </a:rPr>
              <a:t>unga</a:t>
            </a:r>
            <a:r>
              <a:rPr lang="en-US" sz="3000" b="1" dirty="0">
                <a:solidFill>
                  <a:schemeClr val="bg1"/>
                </a:solidFill>
                <a:highlight>
                  <a:srgbClr val="86CBE3"/>
                </a:highlight>
                <a:latin typeface="+mj-lt"/>
              </a:rPr>
              <a:t> </a:t>
            </a:r>
            <a:r>
              <a:rPr lang="en-US" sz="3000" b="1" dirty="0" err="1">
                <a:solidFill>
                  <a:schemeClr val="bg1"/>
                </a:solidFill>
                <a:highlight>
                  <a:srgbClr val="86CBE3"/>
                </a:highlight>
                <a:latin typeface="+mj-lt"/>
              </a:rPr>
              <a:t>mellan</a:t>
            </a:r>
            <a:r>
              <a:rPr lang="en-US" sz="3000" b="1" dirty="0">
                <a:solidFill>
                  <a:schemeClr val="bg1"/>
                </a:solidFill>
                <a:highlight>
                  <a:srgbClr val="86CBE3"/>
                </a:highlight>
                <a:latin typeface="+mj-lt"/>
              </a:rPr>
              <a:t> 18 </a:t>
            </a:r>
          </a:p>
          <a:p>
            <a:pPr>
              <a:defRPr/>
            </a:pPr>
            <a:r>
              <a:rPr lang="en-US" sz="3000" b="1" dirty="0" err="1">
                <a:solidFill>
                  <a:schemeClr val="bg1"/>
                </a:solidFill>
                <a:highlight>
                  <a:srgbClr val="86CBE3"/>
                </a:highlight>
                <a:latin typeface="+mj-lt"/>
              </a:rPr>
              <a:t>och</a:t>
            </a:r>
            <a:r>
              <a:rPr lang="en-US" sz="3000" b="1" dirty="0">
                <a:solidFill>
                  <a:schemeClr val="bg1"/>
                </a:solidFill>
                <a:highlight>
                  <a:srgbClr val="86CBE3"/>
                </a:highlight>
                <a:latin typeface="+mj-lt"/>
              </a:rPr>
              <a:t> 25 år</a:t>
            </a:r>
            <a:endParaRPr lang="en-US" sz="3000" b="1" dirty="0">
              <a:solidFill>
                <a:schemeClr val="bg1"/>
              </a:solidFill>
              <a:highlight>
                <a:srgbClr val="86CBE3"/>
              </a:highlight>
              <a:latin typeface="+mj-lt"/>
              <a:ea typeface="Verdana"/>
            </a:endParaRPr>
          </a:p>
        </p:txBody>
      </p:sp>
    </p:spTree>
    <p:extLst>
      <p:ext uri="{BB962C8B-B14F-4D97-AF65-F5344CB8AC3E}">
        <p14:creationId xmlns:p14="http://schemas.microsoft.com/office/powerpoint/2010/main" val="1432909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37A219-C288-AF43-802F-83623EFA1834}"/>
              </a:ext>
            </a:extLst>
          </p:cNvPr>
          <p:cNvSpPr txBox="1"/>
          <p:nvPr/>
        </p:nvSpPr>
        <p:spPr>
          <a:xfrm>
            <a:off x="234778" y="1161511"/>
            <a:ext cx="5943600" cy="4093428"/>
          </a:xfrm>
          <a:prstGeom prst="rect">
            <a:avLst/>
          </a:prstGeom>
          <a:noFill/>
        </p:spPr>
        <p:txBody>
          <a:bodyPr wrap="square" rtlCol="0">
            <a:spAutoFit/>
          </a:bodyPr>
          <a:lstStyle/>
          <a:p>
            <a:pPr marL="184150"/>
            <a:endParaRPr lang="en-US" sz="2000" dirty="0">
              <a:solidFill>
                <a:srgbClr val="FE5000"/>
              </a:solidFill>
              <a:latin typeface="Verdana" panose="020B0604030504040204" pitchFamily="34" charset="0"/>
              <a:ea typeface="Verdana" panose="020B0604030504040204" pitchFamily="34" charset="0"/>
            </a:endParaRPr>
          </a:p>
          <a:p>
            <a:pPr marL="184150"/>
            <a:r>
              <a:rPr lang="en-US" sz="1800" dirty="0">
                <a:solidFill>
                  <a:srgbClr val="434A4F"/>
                </a:solidFill>
                <a:latin typeface="Verdana" panose="020B0604030504040204" pitchFamily="34" charset="0"/>
                <a:ea typeface="Verdana" panose="020B0604030504040204" pitchFamily="34" charset="0"/>
              </a:rPr>
              <a:t>Skulder för konsumtion är vanligt. </a:t>
            </a:r>
          </a:p>
          <a:p>
            <a:pPr marL="184150"/>
            <a:endParaRPr lang="en-US" sz="1800" dirty="0">
              <a:solidFill>
                <a:srgbClr val="434A4F"/>
              </a:solidFill>
              <a:latin typeface="Verdana" panose="020B0604030504040204" pitchFamily="34" charset="0"/>
              <a:ea typeface="Verdana" panose="020B0604030504040204" pitchFamily="34" charset="0"/>
            </a:endParaRPr>
          </a:p>
          <a:p>
            <a:pPr marL="184150"/>
            <a:r>
              <a:rPr lang="en-US" sz="1800" dirty="0">
                <a:solidFill>
                  <a:srgbClr val="434A4F"/>
                </a:solidFill>
                <a:latin typeface="Verdana" panose="020B0604030504040204" pitchFamily="34" charset="0"/>
                <a:ea typeface="Verdana" panose="020B0604030504040204" pitchFamily="34" charset="0"/>
              </a:rPr>
              <a:t>Soc</a:t>
            </a:r>
            <a:r>
              <a:rPr lang="sv-SE" sz="1800" dirty="0">
                <a:solidFill>
                  <a:srgbClr val="434A4F"/>
                </a:solidFill>
                <a:latin typeface="Verdana" panose="020B0604030504040204" pitchFamily="34" charset="0"/>
                <a:ea typeface="Verdana" panose="020B0604030504040204" pitchFamily="34" charset="0"/>
              </a:rPr>
              <a:t>iala medier bidrar till en press att konsumera – inte minst hos unga kvinnor.</a:t>
            </a:r>
          </a:p>
          <a:p>
            <a:pPr marL="527050" indent="-342900">
              <a:buFont typeface="Arial" panose="020B0604020202020204" pitchFamily="34" charset="0"/>
              <a:buChar char="•"/>
            </a:pPr>
            <a:endParaRPr lang="sv-SE" sz="1800" dirty="0">
              <a:solidFill>
                <a:srgbClr val="434A4F"/>
              </a:solidFill>
              <a:latin typeface="Verdana" panose="020B0604030504040204" pitchFamily="34" charset="0"/>
              <a:ea typeface="Verdana" panose="020B0604030504040204" pitchFamily="34" charset="0"/>
            </a:endParaRPr>
          </a:p>
          <a:p>
            <a:pPr marL="184150"/>
            <a:r>
              <a:rPr lang="sv-SE" sz="1800" dirty="0">
                <a:solidFill>
                  <a:srgbClr val="434A4F"/>
                </a:solidFill>
                <a:latin typeface="Verdana" panose="020B0604030504040204" pitchFamily="34" charset="0"/>
                <a:ea typeface="Verdana" panose="020B0604030504040204" pitchFamily="34" charset="0"/>
              </a:rPr>
              <a:t>En av fem unga vuxna anser att krediter får dem att shoppa mer.</a:t>
            </a:r>
          </a:p>
          <a:p>
            <a:pPr marL="527050" indent="-342900">
              <a:buFont typeface="Arial" panose="020B0604020202020204" pitchFamily="34" charset="0"/>
              <a:buChar char="•"/>
            </a:pPr>
            <a:endParaRPr lang="sv-SE" sz="1800" dirty="0">
              <a:solidFill>
                <a:srgbClr val="434A4F"/>
              </a:solidFill>
              <a:latin typeface="Verdana" panose="020B0604030504040204" pitchFamily="34" charset="0"/>
              <a:ea typeface="Verdana" panose="020B0604030504040204" pitchFamily="34" charset="0"/>
            </a:endParaRPr>
          </a:p>
          <a:p>
            <a:pPr marL="184150"/>
            <a:r>
              <a:rPr lang="sv-SE" sz="1800" dirty="0">
                <a:solidFill>
                  <a:srgbClr val="434A4F"/>
                </a:solidFill>
                <a:latin typeface="Verdana" panose="020B0604030504040204" pitchFamily="34" charset="0"/>
                <a:ea typeface="Verdana" panose="020B0604030504040204" pitchFamily="34" charset="0"/>
              </a:rPr>
              <a:t>Sju av tio unga kvinnor uppger att de handlar mer på grund av e-handeln.</a:t>
            </a:r>
          </a:p>
          <a:p>
            <a:pPr marL="184150"/>
            <a:endParaRPr lang="en-US" sz="2000" dirty="0">
              <a:solidFill>
                <a:srgbClr val="FE5000"/>
              </a:solidFill>
              <a:latin typeface="+mj-lt"/>
            </a:endParaRPr>
          </a:p>
          <a:p>
            <a:pPr marL="469900" indent="-285750">
              <a:buFont typeface="Arial" panose="020B0604020202020204" pitchFamily="34" charset="0"/>
              <a:buChar char="•"/>
            </a:pPr>
            <a:endParaRPr lang="en-US" sz="2000" dirty="0">
              <a:solidFill>
                <a:srgbClr val="FE5000"/>
              </a:solidFill>
              <a:latin typeface="+mj-lt"/>
            </a:endParaRPr>
          </a:p>
          <a:p>
            <a:pPr marL="184150"/>
            <a:endParaRPr lang="en-US" sz="2000" dirty="0">
              <a:solidFill>
                <a:srgbClr val="FE5000"/>
              </a:solidFill>
              <a:latin typeface="+mj-lt"/>
            </a:endParaRPr>
          </a:p>
        </p:txBody>
      </p:sp>
      <p:sp>
        <p:nvSpPr>
          <p:cNvPr id="3" name="textruta 2">
            <a:extLst>
              <a:ext uri="{FF2B5EF4-FFF2-40B4-BE49-F238E27FC236}">
                <a16:creationId xmlns:a16="http://schemas.microsoft.com/office/drawing/2014/main" id="{FE772828-ABC2-2D25-F938-564A8488A40C}"/>
              </a:ext>
            </a:extLst>
          </p:cNvPr>
          <p:cNvSpPr txBox="1"/>
          <p:nvPr/>
        </p:nvSpPr>
        <p:spPr>
          <a:xfrm>
            <a:off x="234778" y="145848"/>
            <a:ext cx="4534930" cy="1015663"/>
          </a:xfrm>
          <a:prstGeom prst="rect">
            <a:avLst/>
          </a:prstGeom>
          <a:noFill/>
        </p:spPr>
        <p:txBody>
          <a:bodyPr wrap="square">
            <a:spAutoFit/>
          </a:bodyPr>
          <a:lstStyle/>
          <a:p>
            <a:pPr marL="184150"/>
            <a:r>
              <a:rPr lang="sv-SE" sz="3000" dirty="0">
                <a:solidFill>
                  <a:srgbClr val="FE5000"/>
                </a:solidFill>
                <a:latin typeface="Verdana" panose="020B0604030504040204" pitchFamily="34" charset="0"/>
                <a:ea typeface="Verdana" panose="020B0604030504040204" pitchFamily="34" charset="0"/>
              </a:rPr>
              <a:t>Därför hamnar unga vuxna i skuldfällan</a:t>
            </a:r>
          </a:p>
        </p:txBody>
      </p:sp>
    </p:spTree>
    <p:extLst>
      <p:ext uri="{BB962C8B-B14F-4D97-AF65-F5344CB8AC3E}">
        <p14:creationId xmlns:p14="http://schemas.microsoft.com/office/powerpoint/2010/main" val="1863310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C5D152A0-7744-008C-1741-055AEA6BE222}"/>
              </a:ext>
            </a:extLst>
          </p:cNvPr>
          <p:cNvSpPr>
            <a:spLocks noGrp="1"/>
          </p:cNvSpPr>
          <p:nvPr>
            <p:ph type="ftr" sz="quarter" idx="11"/>
          </p:nvPr>
        </p:nvSpPr>
        <p:spPr/>
        <p:txBody>
          <a:bodyPr/>
          <a:lstStyle/>
          <a:p>
            <a:fld id="{6455332F-0017-0942-957E-B35A83B7EE53}" type="slidenum">
              <a:rPr lang="en-GB" b="1" smtClean="0"/>
              <a:pPr/>
              <a:t>17</a:t>
            </a:fld>
            <a:r>
              <a:rPr lang="en-GB"/>
              <a:t> | Footer</a:t>
            </a:r>
            <a:endParaRPr lang="en-GB" dirty="0"/>
          </a:p>
        </p:txBody>
      </p:sp>
      <p:pic>
        <p:nvPicPr>
          <p:cNvPr id="4" name="Bildobjekt 3" descr="En bild som visar inomhus, person&#10;&#10;Automatiskt genererad beskrivning">
            <a:extLst>
              <a:ext uri="{FF2B5EF4-FFF2-40B4-BE49-F238E27FC236}">
                <a16:creationId xmlns:a16="http://schemas.microsoft.com/office/drawing/2014/main" id="{FF79244A-BE53-4628-FD92-6B4D4B68C16F}"/>
              </a:ext>
            </a:extLst>
          </p:cNvPr>
          <p:cNvPicPr>
            <a:picLocks noChangeAspect="1"/>
          </p:cNvPicPr>
          <p:nvPr/>
        </p:nvPicPr>
        <p:blipFill>
          <a:blip r:embed="rId3"/>
          <a:stretch>
            <a:fillRect/>
          </a:stretch>
        </p:blipFill>
        <p:spPr>
          <a:xfrm>
            <a:off x="0" y="20411"/>
            <a:ext cx="9144000" cy="5143500"/>
          </a:xfrm>
          <a:prstGeom prst="rect">
            <a:avLst/>
          </a:prstGeom>
        </p:spPr>
      </p:pic>
      <p:sp>
        <p:nvSpPr>
          <p:cNvPr id="6" name="textruta 5">
            <a:extLst>
              <a:ext uri="{FF2B5EF4-FFF2-40B4-BE49-F238E27FC236}">
                <a16:creationId xmlns:a16="http://schemas.microsoft.com/office/drawing/2014/main" id="{FAA617BC-75A5-B0AA-06ED-32EE220B9927}"/>
              </a:ext>
            </a:extLst>
          </p:cNvPr>
          <p:cNvSpPr txBox="1"/>
          <p:nvPr/>
        </p:nvSpPr>
        <p:spPr>
          <a:xfrm>
            <a:off x="1878227" y="2305107"/>
            <a:ext cx="6550956" cy="1323439"/>
          </a:xfrm>
          <a:prstGeom prst="rect">
            <a:avLst/>
          </a:prstGeom>
          <a:noFill/>
        </p:spPr>
        <p:txBody>
          <a:bodyPr wrap="square" lIns="91440" tIns="45720" rIns="91440" bIns="45720" anchor="t">
            <a:spAutoFit/>
          </a:bodyPr>
          <a:lstStyle/>
          <a:p>
            <a:r>
              <a:rPr lang="en-US" sz="4000" b="1" dirty="0">
                <a:solidFill>
                  <a:schemeClr val="bg1"/>
                </a:solidFill>
                <a:highlight>
                  <a:srgbClr val="86CBE3"/>
                </a:highlight>
                <a:latin typeface="+mj-lt"/>
              </a:rPr>
              <a:t>Och om man </a:t>
            </a:r>
            <a:r>
              <a:rPr lang="en-US" sz="4000" b="1" dirty="0" err="1">
                <a:solidFill>
                  <a:schemeClr val="bg1"/>
                </a:solidFill>
                <a:highlight>
                  <a:srgbClr val="86CBE3"/>
                </a:highlight>
                <a:latin typeface="+mj-lt"/>
              </a:rPr>
              <a:t>blir</a:t>
            </a:r>
            <a:r>
              <a:rPr lang="en-US" sz="4000" b="1" dirty="0">
                <a:solidFill>
                  <a:schemeClr val="bg1"/>
                </a:solidFill>
                <a:highlight>
                  <a:srgbClr val="86CBE3"/>
                </a:highlight>
                <a:latin typeface="+mj-lt"/>
              </a:rPr>
              <a:t> </a:t>
            </a:r>
            <a:r>
              <a:rPr lang="en-US" sz="4000" b="1" dirty="0" err="1">
                <a:solidFill>
                  <a:schemeClr val="bg1"/>
                </a:solidFill>
                <a:highlight>
                  <a:srgbClr val="86CBE3"/>
                </a:highlight>
                <a:latin typeface="+mj-lt"/>
              </a:rPr>
              <a:t>överskuldsatt</a:t>
            </a:r>
            <a:r>
              <a:rPr lang="en-US" sz="4000" b="1" dirty="0">
                <a:solidFill>
                  <a:schemeClr val="bg1"/>
                </a:solidFill>
                <a:highlight>
                  <a:srgbClr val="86CBE3"/>
                </a:highlight>
                <a:latin typeface="+mj-lt"/>
              </a:rPr>
              <a:t> </a:t>
            </a:r>
            <a:r>
              <a:rPr lang="en-US" sz="4000" b="1" dirty="0" err="1">
                <a:solidFill>
                  <a:schemeClr val="bg1"/>
                </a:solidFill>
                <a:highlight>
                  <a:srgbClr val="86CBE3"/>
                </a:highlight>
                <a:latin typeface="+mj-lt"/>
              </a:rPr>
              <a:t>då</a:t>
            </a:r>
            <a:r>
              <a:rPr lang="en-US" sz="4000" b="1" dirty="0">
                <a:solidFill>
                  <a:schemeClr val="bg1"/>
                </a:solidFill>
                <a:highlight>
                  <a:srgbClr val="86CBE3"/>
                </a:highlight>
                <a:latin typeface="+mj-lt"/>
              </a:rPr>
              <a:t>?</a:t>
            </a:r>
            <a:endParaRPr lang="en-US">
              <a:solidFill>
                <a:schemeClr val="bg1"/>
              </a:solidFill>
            </a:endParaRPr>
          </a:p>
        </p:txBody>
      </p:sp>
    </p:spTree>
    <p:extLst>
      <p:ext uri="{BB962C8B-B14F-4D97-AF65-F5344CB8AC3E}">
        <p14:creationId xmlns:p14="http://schemas.microsoft.com/office/powerpoint/2010/main" val="454761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fönster, inomhus, golv, rullgardin&#10;&#10;Automatiskt genererad beskrivning">
            <a:extLst>
              <a:ext uri="{FF2B5EF4-FFF2-40B4-BE49-F238E27FC236}">
                <a16:creationId xmlns:a16="http://schemas.microsoft.com/office/drawing/2014/main" id="{1D2EDBC9-F480-D185-7A51-72F6B0D8FE61}"/>
              </a:ext>
            </a:extLst>
          </p:cNvPr>
          <p:cNvPicPr>
            <a:picLocks noChangeAspect="1"/>
          </p:cNvPicPr>
          <p:nvPr/>
        </p:nvPicPr>
        <p:blipFill>
          <a:blip r:embed="rId3"/>
          <a:stretch>
            <a:fillRect/>
          </a:stretch>
        </p:blipFill>
        <p:spPr>
          <a:xfrm>
            <a:off x="0" y="24714"/>
            <a:ext cx="9144000" cy="5143500"/>
          </a:xfrm>
          <a:prstGeom prst="rect">
            <a:avLst/>
          </a:prstGeom>
        </p:spPr>
      </p:pic>
      <p:sp>
        <p:nvSpPr>
          <p:cNvPr id="5" name="TextBox 4">
            <a:extLst>
              <a:ext uri="{FF2B5EF4-FFF2-40B4-BE49-F238E27FC236}">
                <a16:creationId xmlns:a16="http://schemas.microsoft.com/office/drawing/2014/main" id="{ED2C9B95-4785-4346-8CF8-81EC72DBD545}"/>
              </a:ext>
            </a:extLst>
          </p:cNvPr>
          <p:cNvSpPr txBox="1"/>
          <p:nvPr/>
        </p:nvSpPr>
        <p:spPr>
          <a:xfrm>
            <a:off x="154112" y="686535"/>
            <a:ext cx="4049486" cy="1354217"/>
          </a:xfrm>
          <a:prstGeom prst="rect">
            <a:avLst/>
          </a:prstGeom>
          <a:noFill/>
        </p:spPr>
        <p:txBody>
          <a:bodyPr wrap="square" rtlCol="0">
            <a:spAutoFit/>
          </a:bodyPr>
          <a:lstStyle/>
          <a:p>
            <a:pPr marL="184150">
              <a:lnSpc>
                <a:spcPct val="150000"/>
              </a:lnSpc>
            </a:pPr>
            <a:endParaRPr lang="en-US" sz="2000" b="1" dirty="0">
              <a:solidFill>
                <a:srgbClr val="434A4F"/>
              </a:solidFill>
            </a:endParaRPr>
          </a:p>
          <a:p>
            <a:pPr marL="469900" indent="-285750">
              <a:buFont typeface="Wingdings" pitchFamily="2" charset="2"/>
              <a:buChar char="Ø"/>
            </a:pPr>
            <a:endParaRPr lang="en-US" sz="1300" dirty="0">
              <a:solidFill>
                <a:srgbClr val="434A4F"/>
              </a:solidFill>
            </a:endParaRPr>
          </a:p>
          <a:p>
            <a:pPr marL="469900" indent="-285750">
              <a:buFont typeface="Wingdings" pitchFamily="2" charset="2"/>
              <a:buChar char="Ø"/>
            </a:pPr>
            <a:endParaRPr lang="en-US" sz="1300" dirty="0">
              <a:solidFill>
                <a:srgbClr val="434A4F"/>
              </a:solidFill>
            </a:endParaRPr>
          </a:p>
          <a:p>
            <a:pPr marL="469900" indent="-285750">
              <a:buFont typeface="Wingdings" pitchFamily="2" charset="2"/>
              <a:buChar char="Ø"/>
            </a:pPr>
            <a:endParaRPr lang="en-US" sz="1300" dirty="0">
              <a:solidFill>
                <a:srgbClr val="434A4F"/>
              </a:solidFill>
            </a:endParaRPr>
          </a:p>
          <a:p>
            <a:pPr marL="184150"/>
            <a:endParaRPr lang="en-US" sz="1300" dirty="0">
              <a:solidFill>
                <a:srgbClr val="72787C"/>
              </a:solidFill>
            </a:endParaRPr>
          </a:p>
        </p:txBody>
      </p:sp>
      <p:sp>
        <p:nvSpPr>
          <p:cNvPr id="3" name="Rektangel 2">
            <a:extLst>
              <a:ext uri="{FF2B5EF4-FFF2-40B4-BE49-F238E27FC236}">
                <a16:creationId xmlns:a16="http://schemas.microsoft.com/office/drawing/2014/main" id="{5B0D7A34-7C76-1BED-F51A-52B95FD4A08D}"/>
              </a:ext>
            </a:extLst>
          </p:cNvPr>
          <p:cNvSpPr/>
          <p:nvPr/>
        </p:nvSpPr>
        <p:spPr>
          <a:xfrm>
            <a:off x="0" y="863590"/>
            <a:ext cx="7006281" cy="3416320"/>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sv-SE" sz="1800" b="1" dirty="0">
                <a:solidFill>
                  <a:schemeClr val="bg1"/>
                </a:solidFill>
                <a:highlight>
                  <a:srgbClr val="86CBE3"/>
                </a:highlight>
              </a:rPr>
              <a:t>Att våga prata om sina problem och </a:t>
            </a:r>
            <a:br>
              <a:rPr lang="sv-SE" sz="1800" b="1" dirty="0">
                <a:solidFill>
                  <a:schemeClr val="bg1"/>
                </a:solidFill>
                <a:highlight>
                  <a:srgbClr val="86CBE3"/>
                </a:highlight>
              </a:rPr>
            </a:br>
            <a:r>
              <a:rPr lang="sv-SE" sz="1800" b="1" dirty="0">
                <a:solidFill>
                  <a:schemeClr val="bg1"/>
                </a:solidFill>
                <a:highlight>
                  <a:srgbClr val="86CBE3"/>
                </a:highlight>
              </a:rPr>
              <a:t>be om hjälp är nyckeln till att bli fri från skuld.</a:t>
            </a:r>
          </a:p>
          <a:p>
            <a:pPr marL="285750" indent="-285750">
              <a:buFont typeface="Arial" panose="020B0604020202020204" pitchFamily="34" charset="0"/>
              <a:buChar char="•"/>
            </a:pPr>
            <a:endParaRPr lang="sv-SE" sz="1800" b="1" dirty="0">
              <a:solidFill>
                <a:schemeClr val="bg1"/>
              </a:solidFill>
              <a:highlight>
                <a:srgbClr val="86CBE3"/>
              </a:highlight>
            </a:endParaRPr>
          </a:p>
          <a:p>
            <a:pPr marL="285750" indent="-285750">
              <a:buFont typeface="Arial" panose="020B0604020202020204" pitchFamily="34" charset="0"/>
              <a:buChar char="•"/>
            </a:pPr>
            <a:r>
              <a:rPr lang="sv-SE" sz="1800" b="1" dirty="0">
                <a:solidFill>
                  <a:schemeClr val="bg1"/>
                </a:solidFill>
                <a:highlight>
                  <a:srgbClr val="86CBE3"/>
                </a:highlight>
                <a:cs typeface="Calibri"/>
              </a:rPr>
              <a:t>Prata med inkassobolaget.</a:t>
            </a:r>
          </a:p>
          <a:p>
            <a:pPr marL="285750" indent="-285750">
              <a:buFont typeface="Arial" panose="020B0604020202020204" pitchFamily="34" charset="0"/>
              <a:buChar char="•"/>
            </a:pPr>
            <a:endParaRPr lang="sv-SE" sz="1800" b="1" dirty="0">
              <a:solidFill>
                <a:schemeClr val="bg1"/>
              </a:solidFill>
              <a:highlight>
                <a:srgbClr val="86CBE3"/>
              </a:highlight>
              <a:cs typeface="Calibri"/>
            </a:endParaRPr>
          </a:p>
          <a:p>
            <a:pPr marL="285750" indent="-285750">
              <a:buFont typeface="Arial" panose="020B0604020202020204" pitchFamily="34" charset="0"/>
              <a:buChar char="•"/>
            </a:pPr>
            <a:r>
              <a:rPr lang="sv-SE" sz="1800" b="1" dirty="0">
                <a:solidFill>
                  <a:schemeClr val="bg1"/>
                </a:solidFill>
                <a:highlight>
                  <a:srgbClr val="86CBE3"/>
                </a:highlight>
              </a:rPr>
              <a:t>Undvik betalningsanmärkning. </a:t>
            </a:r>
            <a:endParaRPr lang="sv-SE" sz="1800" b="1" dirty="0">
              <a:solidFill>
                <a:schemeClr val="bg1"/>
              </a:solidFill>
              <a:highlight>
                <a:srgbClr val="86CBE3"/>
              </a:highlight>
              <a:cs typeface="Calibri"/>
            </a:endParaRPr>
          </a:p>
          <a:p>
            <a:pPr marL="285750" indent="-285750">
              <a:buFont typeface="Arial" panose="020B0604020202020204" pitchFamily="34" charset="0"/>
              <a:buChar char="•"/>
            </a:pPr>
            <a:endParaRPr lang="sv-SE" sz="1800" b="1" dirty="0">
              <a:solidFill>
                <a:schemeClr val="bg1"/>
              </a:solidFill>
              <a:highlight>
                <a:srgbClr val="86CBE3"/>
              </a:highlight>
              <a:cs typeface="Calibri"/>
            </a:endParaRPr>
          </a:p>
          <a:p>
            <a:pPr marL="285750" indent="-285750">
              <a:buFont typeface="Arial" panose="020B0604020202020204" pitchFamily="34" charset="0"/>
              <a:buChar char="•"/>
            </a:pPr>
            <a:r>
              <a:rPr lang="sv-SE" sz="1800" b="1" dirty="0">
                <a:solidFill>
                  <a:schemeClr val="bg1"/>
                </a:solidFill>
                <a:highlight>
                  <a:srgbClr val="86CBE3"/>
                </a:highlight>
                <a:cs typeface="Calibri"/>
              </a:rPr>
              <a:t>Budget- och skuldrådgivare i kommunen.</a:t>
            </a:r>
            <a:endParaRPr lang="sv-SE" sz="1800" b="1" dirty="0">
              <a:solidFill>
                <a:schemeClr val="bg1"/>
              </a:solidFill>
              <a:highlight>
                <a:srgbClr val="86CBE3"/>
              </a:highlight>
            </a:endParaRPr>
          </a:p>
          <a:p>
            <a:pPr marL="285750" indent="-285750">
              <a:buFont typeface="Arial" panose="020B0604020202020204" pitchFamily="34" charset="0"/>
              <a:buChar char="•"/>
            </a:pPr>
            <a:endParaRPr lang="sv-SE" sz="1800" b="1" dirty="0">
              <a:solidFill>
                <a:schemeClr val="bg1"/>
              </a:solidFill>
              <a:highlight>
                <a:srgbClr val="86CBE3"/>
              </a:highlight>
              <a:ea typeface="+mn-lt"/>
              <a:cs typeface="+mn-lt"/>
            </a:endParaRPr>
          </a:p>
          <a:p>
            <a:pPr marL="285750" indent="-285750">
              <a:buFont typeface="Arial" panose="020B0604020202020204" pitchFamily="34" charset="0"/>
              <a:buChar char="•"/>
            </a:pPr>
            <a:r>
              <a:rPr lang="sv-SE" sz="1800" b="1" dirty="0">
                <a:solidFill>
                  <a:schemeClr val="bg1"/>
                </a:solidFill>
                <a:highlight>
                  <a:srgbClr val="86CBE3"/>
                </a:highlight>
                <a:ea typeface="+mn-lt"/>
                <a:cs typeface="+mn-lt"/>
              </a:rPr>
              <a:t>Man kan ansöka om skuldsanering hos. Kronofogden. </a:t>
            </a:r>
            <a:r>
              <a:rPr lang="sv-SE" sz="1800" b="1" dirty="0">
                <a:solidFill>
                  <a:schemeClr val="bg1"/>
                </a:solidFill>
                <a:highlight>
                  <a:srgbClr val="86CBE3"/>
                </a:highlight>
              </a:rPr>
              <a:t>MEN unga uppfyller inte alltid kraven.</a:t>
            </a:r>
            <a:endParaRPr lang="sv-SE" sz="1800" b="1" dirty="0">
              <a:solidFill>
                <a:schemeClr val="bg1"/>
              </a:solidFill>
              <a:highlight>
                <a:srgbClr val="86CBE3"/>
              </a:highlight>
              <a:ea typeface="Verdana"/>
            </a:endParaRPr>
          </a:p>
        </p:txBody>
      </p:sp>
    </p:spTree>
    <p:extLst>
      <p:ext uri="{BB962C8B-B14F-4D97-AF65-F5344CB8AC3E}">
        <p14:creationId xmlns:p14="http://schemas.microsoft.com/office/powerpoint/2010/main" val="337189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37A219-C288-AF43-802F-83623EFA1834}"/>
              </a:ext>
            </a:extLst>
          </p:cNvPr>
          <p:cNvSpPr txBox="1"/>
          <p:nvPr/>
        </p:nvSpPr>
        <p:spPr>
          <a:xfrm>
            <a:off x="0" y="208673"/>
            <a:ext cx="8652510" cy="5570756"/>
          </a:xfrm>
          <a:prstGeom prst="rect">
            <a:avLst/>
          </a:prstGeom>
          <a:noFill/>
        </p:spPr>
        <p:txBody>
          <a:bodyPr wrap="square" rtlCol="0">
            <a:spAutoFit/>
          </a:bodyPr>
          <a:lstStyle/>
          <a:p>
            <a:pPr marL="184150"/>
            <a:endParaRPr lang="en-US" sz="3000" b="1" dirty="0">
              <a:solidFill>
                <a:srgbClr val="FE5000"/>
              </a:solidFill>
              <a:latin typeface="+mj-lt"/>
            </a:endParaRPr>
          </a:p>
          <a:p>
            <a:pPr marL="184150"/>
            <a:r>
              <a:rPr lang="sv-SE" sz="3000" dirty="0">
                <a:solidFill>
                  <a:srgbClr val="FE5000"/>
                </a:solidFill>
                <a:latin typeface="+mj-lt"/>
              </a:rPr>
              <a:t>Åtta tips för att </a:t>
            </a:r>
          </a:p>
          <a:p>
            <a:pPr marL="184150"/>
            <a:r>
              <a:rPr lang="sv-SE" sz="3000" dirty="0">
                <a:solidFill>
                  <a:srgbClr val="FE5000"/>
                </a:solidFill>
                <a:latin typeface="+mj-lt"/>
              </a:rPr>
              <a:t>undvika skuldfällan</a:t>
            </a:r>
          </a:p>
          <a:p>
            <a:pPr marL="184150">
              <a:lnSpc>
                <a:spcPct val="150000"/>
              </a:lnSpc>
            </a:pPr>
            <a:endParaRPr lang="sv-SE" sz="3000" dirty="0">
              <a:solidFill>
                <a:srgbClr val="FE5000"/>
              </a:solidFill>
              <a:latin typeface="+mj-lt"/>
            </a:endParaRPr>
          </a:p>
          <a:p>
            <a:pPr marL="527050" indent="-342900">
              <a:lnSpc>
                <a:spcPct val="150000"/>
              </a:lnSpc>
              <a:buFont typeface="+mj-lt"/>
              <a:buAutoNum type="arabicPeriod"/>
            </a:pPr>
            <a:r>
              <a:rPr lang="sv-SE" sz="1300" dirty="0">
                <a:latin typeface="+mj-lt"/>
              </a:rPr>
              <a:t>Håll koll på dina pengar och hur mycket du kan handla för.</a:t>
            </a:r>
          </a:p>
          <a:p>
            <a:pPr marL="527050" indent="-342900">
              <a:lnSpc>
                <a:spcPct val="150000"/>
              </a:lnSpc>
              <a:buFont typeface="+mj-lt"/>
              <a:buAutoNum type="arabicPeriod"/>
            </a:pPr>
            <a:r>
              <a:rPr lang="sv-SE" sz="1300" dirty="0">
                <a:latin typeface="+mj-lt"/>
              </a:rPr>
              <a:t>Gör en budget och håll dig till den. </a:t>
            </a:r>
          </a:p>
          <a:p>
            <a:pPr marL="527050" indent="-342900">
              <a:lnSpc>
                <a:spcPct val="150000"/>
              </a:lnSpc>
              <a:buFont typeface="+mj-lt"/>
              <a:buAutoNum type="arabicPeriod"/>
            </a:pPr>
            <a:r>
              <a:rPr lang="sv-SE" sz="1300" dirty="0">
                <a:latin typeface="+mj-lt"/>
              </a:rPr>
              <a:t>Vänta 24 timmar innan du köper något. Undvik impulsköp. </a:t>
            </a:r>
          </a:p>
          <a:p>
            <a:pPr marL="527050" indent="-342900">
              <a:lnSpc>
                <a:spcPct val="150000"/>
              </a:lnSpc>
              <a:buFont typeface="+mj-lt"/>
              <a:buAutoNum type="arabicPeriod"/>
            </a:pPr>
            <a:r>
              <a:rPr lang="sv-SE" sz="1300" dirty="0">
                <a:latin typeface="+mj-lt"/>
              </a:rPr>
              <a:t>Betala direkt.</a:t>
            </a:r>
          </a:p>
          <a:p>
            <a:pPr marL="527050" indent="-342900">
              <a:lnSpc>
                <a:spcPct val="150000"/>
              </a:lnSpc>
              <a:buFont typeface="+mj-lt"/>
              <a:buAutoNum type="arabicPeriod"/>
            </a:pPr>
            <a:r>
              <a:rPr lang="sv-SE" sz="1300" dirty="0">
                <a:latin typeface="+mj-lt"/>
              </a:rPr>
              <a:t>Låna inte till konsumtion. </a:t>
            </a:r>
          </a:p>
          <a:p>
            <a:pPr marL="527050" indent="-342900">
              <a:lnSpc>
                <a:spcPct val="150000"/>
              </a:lnSpc>
              <a:buFont typeface="+mj-lt"/>
              <a:buAutoNum type="arabicPeriod"/>
            </a:pPr>
            <a:r>
              <a:rPr lang="sv-SE" sz="1300" dirty="0">
                <a:latin typeface="+mj-lt"/>
              </a:rPr>
              <a:t>Ta inte snabblån.</a:t>
            </a:r>
          </a:p>
          <a:p>
            <a:pPr marL="527050" indent="-342900">
              <a:lnSpc>
                <a:spcPct val="150000"/>
              </a:lnSpc>
              <a:buFont typeface="+mj-lt"/>
              <a:buAutoNum type="arabicPeriod"/>
            </a:pPr>
            <a:r>
              <a:rPr lang="sv-SE" sz="1300" dirty="0">
                <a:latin typeface="+mj-lt"/>
              </a:rPr>
              <a:t>Om du behöver låna, ta reda på villkor och ränta.</a:t>
            </a:r>
          </a:p>
          <a:p>
            <a:pPr marL="527050" indent="-342900">
              <a:lnSpc>
                <a:spcPct val="150000"/>
              </a:lnSpc>
              <a:buFont typeface="+mj-lt"/>
              <a:buAutoNum type="arabicPeriod"/>
            </a:pPr>
            <a:r>
              <a:rPr lang="sv-SE" sz="1300" dirty="0">
                <a:latin typeface="+mj-lt"/>
              </a:rPr>
              <a:t>Om du får problem – prata med någon. Och prata med inkassobolagen om du hamnar där.</a:t>
            </a:r>
          </a:p>
          <a:p>
            <a:pPr marL="527050" indent="-342900">
              <a:buFont typeface="+mj-lt"/>
              <a:buAutoNum type="arabicPeriod"/>
            </a:pPr>
            <a:endParaRPr lang="sv-SE" sz="1300" b="1" dirty="0">
              <a:latin typeface="+mj-lt"/>
            </a:endParaRPr>
          </a:p>
          <a:p>
            <a:pPr marL="527050" indent="-342900">
              <a:buFont typeface="+mj-lt"/>
              <a:buAutoNum type="arabicPeriod"/>
            </a:pPr>
            <a:endParaRPr lang="sv-SE" sz="1300" b="1" dirty="0">
              <a:latin typeface="+mj-lt"/>
            </a:endParaRPr>
          </a:p>
          <a:p>
            <a:pPr marL="184150"/>
            <a:endParaRPr lang="en-US" sz="1300" dirty="0">
              <a:solidFill>
                <a:srgbClr val="FE5000"/>
              </a:solidFill>
              <a:latin typeface="+mj-lt"/>
            </a:endParaRPr>
          </a:p>
          <a:p>
            <a:pPr marL="184150"/>
            <a:endParaRPr lang="en-US" sz="2600" dirty="0">
              <a:solidFill>
                <a:srgbClr val="FE5000"/>
              </a:solidFill>
              <a:latin typeface="+mj-lt"/>
            </a:endParaRPr>
          </a:p>
        </p:txBody>
      </p:sp>
    </p:spTree>
    <p:extLst>
      <p:ext uri="{BB962C8B-B14F-4D97-AF65-F5344CB8AC3E}">
        <p14:creationId xmlns:p14="http://schemas.microsoft.com/office/powerpoint/2010/main" val="3478076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7000"/>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17DF3-983B-FC40-A658-3F3302C92886}"/>
              </a:ext>
            </a:extLst>
          </p:cNvPr>
          <p:cNvSpPr txBox="1"/>
          <p:nvPr/>
        </p:nvSpPr>
        <p:spPr>
          <a:xfrm>
            <a:off x="0" y="1740753"/>
            <a:ext cx="5447211" cy="769441"/>
          </a:xfrm>
          <a:prstGeom prst="rect">
            <a:avLst/>
          </a:prstGeom>
          <a:noFill/>
        </p:spPr>
        <p:txBody>
          <a:bodyPr wrap="square" rtlCol="0">
            <a:spAutoFit/>
          </a:bodyPr>
          <a:lstStyle/>
          <a:p>
            <a:pPr marL="142875" algn="ctr"/>
            <a:r>
              <a:rPr lang="en-US" sz="4400" dirty="0">
                <a:solidFill>
                  <a:srgbClr val="FE5000"/>
                </a:solidFill>
                <a:latin typeface="+mj-lt"/>
              </a:rPr>
              <a:t>FILM</a:t>
            </a:r>
          </a:p>
        </p:txBody>
      </p:sp>
      <p:pic>
        <p:nvPicPr>
          <p:cNvPr id="2" name="Lowell_Prata krediter-mindre">
            <a:hlinkClick r:id="" action="ppaction://media"/>
            <a:extLst>
              <a:ext uri="{FF2B5EF4-FFF2-40B4-BE49-F238E27FC236}">
                <a16:creationId xmlns:a16="http://schemas.microsoft.com/office/drawing/2014/main" id="{15066274-A033-A968-0239-3E93E207E23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73534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B39E7-7476-8F4A-A2AC-18960EEE69F7}"/>
              </a:ext>
            </a:extLst>
          </p:cNvPr>
          <p:cNvSpPr txBox="1"/>
          <p:nvPr/>
        </p:nvSpPr>
        <p:spPr>
          <a:xfrm>
            <a:off x="279400" y="143489"/>
            <a:ext cx="5461000" cy="553998"/>
          </a:xfrm>
          <a:prstGeom prst="rect">
            <a:avLst/>
          </a:prstGeom>
          <a:noFill/>
        </p:spPr>
        <p:txBody>
          <a:bodyPr wrap="square" rtlCol="0">
            <a:spAutoFit/>
          </a:bodyPr>
          <a:lstStyle/>
          <a:p>
            <a:r>
              <a:rPr lang="en-US" sz="3000" dirty="0" err="1">
                <a:solidFill>
                  <a:srgbClr val="FE5000"/>
                </a:solidFill>
                <a:latin typeface="+mj-lt"/>
              </a:rPr>
              <a:t>Gör</a:t>
            </a:r>
            <a:r>
              <a:rPr lang="en-US" sz="3000" dirty="0">
                <a:solidFill>
                  <a:srgbClr val="FE5000"/>
                </a:solidFill>
                <a:latin typeface="+mj-lt"/>
              </a:rPr>
              <a:t> </a:t>
            </a:r>
            <a:r>
              <a:rPr lang="en-US" sz="3000" dirty="0" err="1">
                <a:solidFill>
                  <a:srgbClr val="FE5000"/>
                </a:solidFill>
                <a:latin typeface="+mj-lt"/>
              </a:rPr>
              <a:t>en</a:t>
            </a:r>
            <a:r>
              <a:rPr lang="en-US" sz="3000" dirty="0">
                <a:solidFill>
                  <a:srgbClr val="FE5000"/>
                </a:solidFill>
                <a:latin typeface="+mj-lt"/>
              </a:rPr>
              <a:t> </a:t>
            </a:r>
            <a:r>
              <a:rPr lang="en-US" sz="3000" dirty="0" err="1">
                <a:solidFill>
                  <a:srgbClr val="FE5000"/>
                </a:solidFill>
                <a:latin typeface="+mj-lt"/>
              </a:rPr>
              <a:t>månadsbudget</a:t>
            </a:r>
            <a:endParaRPr lang="en-US" sz="3000" dirty="0">
              <a:solidFill>
                <a:srgbClr val="FE5000"/>
              </a:solidFill>
              <a:latin typeface="+mj-lt"/>
            </a:endParaRPr>
          </a:p>
        </p:txBody>
      </p:sp>
      <p:sp>
        <p:nvSpPr>
          <p:cNvPr id="5" name="TextBox 4">
            <a:extLst>
              <a:ext uri="{FF2B5EF4-FFF2-40B4-BE49-F238E27FC236}">
                <a16:creationId xmlns:a16="http://schemas.microsoft.com/office/drawing/2014/main" id="{DFC6DD78-9FBA-FF49-B241-C098DE1C93CA}"/>
              </a:ext>
            </a:extLst>
          </p:cNvPr>
          <p:cNvSpPr txBox="1"/>
          <p:nvPr/>
        </p:nvSpPr>
        <p:spPr>
          <a:xfrm>
            <a:off x="0" y="697487"/>
            <a:ext cx="5740400" cy="4370427"/>
          </a:xfrm>
          <a:prstGeom prst="rect">
            <a:avLst/>
          </a:prstGeom>
          <a:noFill/>
        </p:spPr>
        <p:txBody>
          <a:bodyPr wrap="square" rtlCol="0">
            <a:spAutoFit/>
          </a:bodyPr>
          <a:lstStyle/>
          <a:p>
            <a:pPr marL="184150">
              <a:lnSpc>
                <a:spcPct val="150000"/>
              </a:lnSpc>
            </a:pPr>
            <a:endParaRPr lang="en-US" sz="2000" b="1" dirty="0">
              <a:solidFill>
                <a:srgbClr val="434A4F"/>
              </a:solidFill>
              <a:latin typeface="+mj-lt"/>
            </a:endParaRPr>
          </a:p>
          <a:p>
            <a:pPr marL="285750" indent="-285750">
              <a:buFont typeface="Arial" panose="020B0604020202020204" pitchFamily="34" charset="0"/>
              <a:buChar char="•"/>
            </a:pPr>
            <a:r>
              <a:rPr lang="sv-SE" sz="1300" dirty="0"/>
              <a:t>Vilka inkomster har du per månad? Du får kanske månadspeng, lön från ett extrajobb, eller hela eller delar av studiebidraget/barnbidraget. Eller ber du dina föräldrar </a:t>
            </a:r>
            <a:r>
              <a:rPr lang="sv-SE" sz="1300" dirty="0" err="1"/>
              <a:t>swisha</a:t>
            </a:r>
            <a:r>
              <a:rPr lang="sv-SE" sz="1300" dirty="0"/>
              <a:t> pengar flera gånger i veckan?</a:t>
            </a:r>
          </a:p>
          <a:p>
            <a:pPr marL="285750" indent="-285750">
              <a:buFont typeface="Arial" panose="020B0604020202020204" pitchFamily="34" charset="0"/>
              <a:buChar char="•"/>
            </a:pPr>
            <a:endParaRPr lang="sv-SE" sz="1300" dirty="0"/>
          </a:p>
          <a:p>
            <a:pPr marL="285750" indent="-285750">
              <a:buFont typeface="Arial" panose="020B0604020202020204" pitchFamily="34" charset="0"/>
              <a:buChar char="•"/>
            </a:pPr>
            <a:r>
              <a:rPr lang="sv-SE" sz="1300" dirty="0"/>
              <a:t>Vad lägger du dina pengar på? Exempel på utgifter kan vara mobilabonnemang, kläder, bio, träning och fika. Titta på kontoutdraget i din bankapp så ser du vad du lagt pengar på den senaste månaden. </a:t>
            </a:r>
          </a:p>
          <a:p>
            <a:endParaRPr lang="sv-SE" sz="1300" dirty="0"/>
          </a:p>
          <a:p>
            <a:pPr marL="285750" indent="-285750">
              <a:buFont typeface="Arial" panose="020B0604020202020204" pitchFamily="34" charset="0"/>
              <a:buChar char="•"/>
            </a:pPr>
            <a:r>
              <a:rPr lang="sv-SE" sz="1200" dirty="0"/>
              <a:t>Räcker inkomsterna till utgifterna? Vill du göra några förändringar? Kan du spara lite pengar varje månad till större inköp eller oförutsedda utgifter? </a:t>
            </a:r>
          </a:p>
          <a:p>
            <a:pPr marL="285750" indent="-285750">
              <a:buFont typeface="Arial" panose="020B0604020202020204" pitchFamily="34" charset="0"/>
              <a:buChar char="•"/>
            </a:pPr>
            <a:endParaRPr lang="sv-SE" sz="1300" dirty="0"/>
          </a:p>
          <a:p>
            <a:endParaRPr lang="sv-SE" sz="1300" dirty="0"/>
          </a:p>
          <a:p>
            <a:pPr marL="285750" indent="-285750">
              <a:buFont typeface="Wingdings" pitchFamily="2" charset="2"/>
              <a:buChar char="Ø"/>
            </a:pPr>
            <a:endParaRPr lang="sv-SE" sz="1800" dirty="0">
              <a:solidFill>
                <a:srgbClr val="72787C"/>
              </a:solidFill>
            </a:endParaRPr>
          </a:p>
          <a:p>
            <a:endParaRPr lang="en-US" sz="1800" dirty="0">
              <a:solidFill>
                <a:srgbClr val="72787C"/>
              </a:solidFill>
            </a:endParaRPr>
          </a:p>
          <a:p>
            <a:pPr marL="184150"/>
            <a:endParaRPr lang="en-US" sz="2000" dirty="0">
              <a:solidFill>
                <a:srgbClr val="72787C"/>
              </a:solidFill>
              <a:latin typeface="+mj-lt"/>
            </a:endParaRPr>
          </a:p>
        </p:txBody>
      </p:sp>
    </p:spTree>
    <p:extLst>
      <p:ext uri="{BB962C8B-B14F-4D97-AF65-F5344CB8AC3E}">
        <p14:creationId xmlns:p14="http://schemas.microsoft.com/office/powerpoint/2010/main" val="1166738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903738FB-726B-CBDC-3356-E740A6103160}"/>
              </a:ext>
            </a:extLst>
          </p:cNvPr>
          <p:cNvGraphicFramePr>
            <a:graphicFrameLocks noGrp="1"/>
          </p:cNvGraphicFramePr>
          <p:nvPr>
            <p:extLst>
              <p:ext uri="{D42A27DB-BD31-4B8C-83A1-F6EECF244321}">
                <p14:modId xmlns:p14="http://schemas.microsoft.com/office/powerpoint/2010/main" val="3038889638"/>
              </p:ext>
            </p:extLst>
          </p:nvPr>
        </p:nvGraphicFramePr>
        <p:xfrm>
          <a:off x="1442434" y="1017431"/>
          <a:ext cx="6006751" cy="2898140"/>
        </p:xfrm>
        <a:graphic>
          <a:graphicData uri="http://schemas.openxmlformats.org/drawingml/2006/table">
            <a:tbl>
              <a:tblPr firstRow="1" firstCol="1" bandRow="1">
                <a:tableStyleId>{5C22544A-7EE6-4342-B048-85BDC9FD1C3A}</a:tableStyleId>
              </a:tblPr>
              <a:tblGrid>
                <a:gridCol w="1690656">
                  <a:extLst>
                    <a:ext uri="{9D8B030D-6E8A-4147-A177-3AD203B41FA5}">
                      <a16:colId xmlns:a16="http://schemas.microsoft.com/office/drawing/2014/main" val="176110107"/>
                    </a:ext>
                  </a:extLst>
                </a:gridCol>
                <a:gridCol w="1438275">
                  <a:extLst>
                    <a:ext uri="{9D8B030D-6E8A-4147-A177-3AD203B41FA5}">
                      <a16:colId xmlns:a16="http://schemas.microsoft.com/office/drawing/2014/main" val="385049409"/>
                    </a:ext>
                  </a:extLst>
                </a:gridCol>
                <a:gridCol w="1566199">
                  <a:extLst>
                    <a:ext uri="{9D8B030D-6E8A-4147-A177-3AD203B41FA5}">
                      <a16:colId xmlns:a16="http://schemas.microsoft.com/office/drawing/2014/main" val="3628218209"/>
                    </a:ext>
                  </a:extLst>
                </a:gridCol>
                <a:gridCol w="1311621">
                  <a:extLst>
                    <a:ext uri="{9D8B030D-6E8A-4147-A177-3AD203B41FA5}">
                      <a16:colId xmlns:a16="http://schemas.microsoft.com/office/drawing/2014/main" val="2761938745"/>
                    </a:ext>
                  </a:extLst>
                </a:gridCol>
              </a:tblGrid>
              <a:tr h="579628">
                <a:tc>
                  <a:txBody>
                    <a:bodyPr/>
                    <a:lstStyle/>
                    <a:p>
                      <a:r>
                        <a:rPr lang="sv-SE" sz="1200" dirty="0">
                          <a:solidFill>
                            <a:schemeClr val="tx1">
                              <a:lumMod val="50000"/>
                            </a:schemeClr>
                          </a:solidFill>
                          <a:effectLst/>
                        </a:rPr>
                        <a:t>INKOMSTER</a:t>
                      </a:r>
                    </a:p>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sv-SE" sz="1200" dirty="0">
                          <a:solidFill>
                            <a:schemeClr val="tx1">
                              <a:lumMod val="50000"/>
                            </a:schemeClr>
                          </a:solidFill>
                          <a:effectLst/>
                        </a:rPr>
                        <a:t>UTGIFTER</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06052375"/>
                  </a:ext>
                </a:extLst>
              </a:tr>
              <a:tr h="289814">
                <a:tc>
                  <a:txBody>
                    <a:bodyPr/>
                    <a:lstStyle/>
                    <a:p>
                      <a:r>
                        <a:rPr lang="sv-SE" sz="1200" b="0" dirty="0">
                          <a:solidFill>
                            <a:schemeClr val="tx1">
                              <a:lumMod val="50000"/>
                            </a:schemeClr>
                          </a:solidFill>
                          <a:effectLst/>
                        </a:rPr>
                        <a:t>Månadspeng</a:t>
                      </a:r>
                      <a:endParaRPr lang="sv-SE" sz="12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latin typeface="+mn-lt"/>
                          <a:ea typeface="Calibri" panose="020F0502020204030204" pitchFamily="34" charset="0"/>
                          <a:cs typeface="Times New Roman" panose="02020603050405020304" pitchFamily="18" charset="0"/>
                        </a:rPr>
                        <a:t>Kläder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1244104"/>
                  </a:ext>
                </a:extLst>
              </a:tr>
              <a:tr h="289814">
                <a:tc>
                  <a:txBody>
                    <a:bodyPr/>
                    <a:lstStyle/>
                    <a:p>
                      <a:r>
                        <a:rPr lang="sv-SE" sz="1200" b="0" dirty="0">
                          <a:solidFill>
                            <a:schemeClr val="tx1">
                              <a:lumMod val="50000"/>
                            </a:schemeClr>
                          </a:solidFill>
                          <a:effectLst/>
                        </a:rPr>
                        <a:t>Studiebidrag</a:t>
                      </a:r>
                      <a:endParaRPr lang="sv-SE" sz="12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Fika</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8730005"/>
                  </a:ext>
                </a:extLst>
              </a:tr>
              <a:tr h="289814">
                <a:tc>
                  <a:txBody>
                    <a:bodyPr/>
                    <a:lstStyle/>
                    <a:p>
                      <a:r>
                        <a:rPr lang="sv-SE" sz="1200" b="0" dirty="0">
                          <a:solidFill>
                            <a:schemeClr val="tx1">
                              <a:lumMod val="50000"/>
                            </a:schemeClr>
                          </a:solidFill>
                          <a:effectLst/>
                        </a:rPr>
                        <a:t>Lön</a:t>
                      </a:r>
                      <a:endParaRPr lang="sv-SE" sz="12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Bio</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3561872"/>
                  </a:ext>
                </a:extLst>
              </a:tr>
              <a:tr h="289814">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err="1">
                          <a:solidFill>
                            <a:schemeClr val="tx1">
                              <a:lumMod val="50000"/>
                            </a:schemeClr>
                          </a:solidFill>
                          <a:effectLst/>
                          <a:latin typeface="+mn-lt"/>
                          <a:ea typeface="Calibri" panose="020F0502020204030204" pitchFamily="34" charset="0"/>
                          <a:cs typeface="Times New Roman" panose="02020603050405020304" pitchFamily="18" charset="0"/>
                        </a:rPr>
                        <a:t>Netflix</a:t>
                      </a:r>
                      <a:endParaRPr lang="sv-SE" sz="1200" dirty="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4824314"/>
                  </a:ext>
                </a:extLst>
              </a:tr>
              <a:tr h="289814">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Mobilabonnemang</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3295304"/>
                  </a:ext>
                </a:extLst>
              </a:tr>
              <a:tr h="289814">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err="1">
                          <a:solidFill>
                            <a:schemeClr val="tx1">
                              <a:lumMod val="50000"/>
                            </a:schemeClr>
                          </a:solidFill>
                          <a:effectLst/>
                        </a:rPr>
                        <a:t>Spotfy</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2927999"/>
                  </a:ext>
                </a:extLst>
              </a:tr>
              <a:tr h="289814">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Mat</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118642"/>
                  </a:ext>
                </a:extLst>
              </a:tr>
              <a:tr h="289814">
                <a:tc>
                  <a:txBody>
                    <a:bodyPr/>
                    <a:lstStyle/>
                    <a:p>
                      <a:r>
                        <a:rPr lang="sv-SE" sz="1200" dirty="0">
                          <a:solidFill>
                            <a:schemeClr val="tx1">
                              <a:lumMod val="50000"/>
                            </a:schemeClr>
                          </a:solidFill>
                          <a:effectLst/>
                        </a:rPr>
                        <a:t>TOTALT</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sv-SE" sz="1200" b="1" dirty="0">
                          <a:solidFill>
                            <a:schemeClr val="tx1">
                              <a:lumMod val="50000"/>
                            </a:schemeClr>
                          </a:solidFill>
                          <a:effectLst/>
                        </a:rPr>
                        <a:t>TOTALT</a:t>
                      </a:r>
                      <a:endParaRPr lang="sv-SE" sz="12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807190641"/>
                  </a:ext>
                </a:extLst>
              </a:tr>
            </a:tbl>
          </a:graphicData>
        </a:graphic>
      </p:graphicFrame>
    </p:spTree>
    <p:extLst>
      <p:ext uri="{BB962C8B-B14F-4D97-AF65-F5344CB8AC3E}">
        <p14:creationId xmlns:p14="http://schemas.microsoft.com/office/powerpoint/2010/main" val="1499589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10;&#10;Automatiskt genererad beskrivning">
            <a:extLst>
              <a:ext uri="{FF2B5EF4-FFF2-40B4-BE49-F238E27FC236}">
                <a16:creationId xmlns:a16="http://schemas.microsoft.com/office/drawing/2014/main" id="{4F34CAFF-A86C-6739-DD30-549B60AC33B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ruta 3">
            <a:extLst>
              <a:ext uri="{FF2B5EF4-FFF2-40B4-BE49-F238E27FC236}">
                <a16:creationId xmlns:a16="http://schemas.microsoft.com/office/drawing/2014/main" id="{0DAF8782-AE88-EA1B-7821-BF22FD13F00C}"/>
              </a:ext>
            </a:extLst>
          </p:cNvPr>
          <p:cNvSpPr txBox="1"/>
          <p:nvPr/>
        </p:nvSpPr>
        <p:spPr>
          <a:xfrm>
            <a:off x="1235676" y="1448365"/>
            <a:ext cx="7611762" cy="3108543"/>
          </a:xfrm>
          <a:prstGeom prst="rect">
            <a:avLst/>
          </a:prstGeom>
          <a:noFill/>
        </p:spPr>
        <p:txBody>
          <a:bodyPr wrap="square">
            <a:spAutoFit/>
          </a:bodyPr>
          <a:lstStyle/>
          <a:p>
            <a:r>
              <a:rPr lang="sv-SE" sz="2800" b="1" dirty="0">
                <a:solidFill>
                  <a:schemeClr val="bg1"/>
                </a:solidFill>
                <a:highlight>
                  <a:srgbClr val="86CBE3"/>
                </a:highlight>
              </a:rPr>
              <a:t>Idag finns många bra </a:t>
            </a:r>
            <a:r>
              <a:rPr lang="sv-SE" sz="2800" b="1" dirty="0" err="1">
                <a:solidFill>
                  <a:schemeClr val="bg1"/>
                </a:solidFill>
                <a:highlight>
                  <a:srgbClr val="86CBE3"/>
                </a:highlight>
              </a:rPr>
              <a:t>budgetappar</a:t>
            </a:r>
            <a:r>
              <a:rPr lang="sv-SE" sz="2800" b="1" dirty="0">
                <a:solidFill>
                  <a:schemeClr val="bg1"/>
                </a:solidFill>
                <a:highlight>
                  <a:srgbClr val="86CBE3"/>
                </a:highlight>
              </a:rPr>
              <a:t> till mobilen där du kan ha koll på din ekonomi. </a:t>
            </a:r>
          </a:p>
          <a:p>
            <a:endParaRPr lang="sv-SE" sz="2800" b="1" dirty="0">
              <a:solidFill>
                <a:schemeClr val="bg1"/>
              </a:solidFill>
              <a:highlight>
                <a:srgbClr val="86CBE3"/>
              </a:highlight>
            </a:endParaRPr>
          </a:p>
          <a:p>
            <a:r>
              <a:rPr lang="sv-SE" sz="2800" b="1" dirty="0">
                <a:solidFill>
                  <a:schemeClr val="bg1"/>
                </a:solidFill>
                <a:highlight>
                  <a:srgbClr val="86CBE3"/>
                </a:highlight>
              </a:rPr>
              <a:t>Du kan även göra Budgetkalkylen hos Konsumentverket.</a:t>
            </a:r>
          </a:p>
          <a:p>
            <a:endParaRPr lang="sv-SE" sz="2800" b="1" dirty="0">
              <a:solidFill>
                <a:schemeClr val="bg1"/>
              </a:solidFill>
              <a:highlight>
                <a:srgbClr val="86CBE3"/>
              </a:highlight>
            </a:endParaRPr>
          </a:p>
        </p:txBody>
      </p:sp>
      <p:pic>
        <p:nvPicPr>
          <p:cNvPr id="2" name="Bildobjekt 1">
            <a:extLst>
              <a:ext uri="{FF2B5EF4-FFF2-40B4-BE49-F238E27FC236}">
                <a16:creationId xmlns:a16="http://schemas.microsoft.com/office/drawing/2014/main" id="{0F7DFC37-6E6C-BD99-DCE6-93619F6C6C9B}"/>
              </a:ext>
            </a:extLst>
          </p:cNvPr>
          <p:cNvPicPr>
            <a:picLocks noChangeAspect="1"/>
          </p:cNvPicPr>
          <p:nvPr/>
        </p:nvPicPr>
        <p:blipFill>
          <a:blip r:embed="rId4"/>
          <a:stretch>
            <a:fillRect/>
          </a:stretch>
        </p:blipFill>
        <p:spPr>
          <a:xfrm>
            <a:off x="7037481" y="3729146"/>
            <a:ext cx="1202812" cy="1167319"/>
          </a:xfrm>
          <a:prstGeom prst="rect">
            <a:avLst/>
          </a:prstGeom>
        </p:spPr>
      </p:pic>
    </p:spTree>
    <p:extLst>
      <p:ext uri="{BB962C8B-B14F-4D97-AF65-F5344CB8AC3E}">
        <p14:creationId xmlns:p14="http://schemas.microsoft.com/office/powerpoint/2010/main" val="2534493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17DF3-983B-FC40-A658-3F3302C92886}"/>
              </a:ext>
            </a:extLst>
          </p:cNvPr>
          <p:cNvSpPr txBox="1"/>
          <p:nvPr/>
        </p:nvSpPr>
        <p:spPr>
          <a:xfrm>
            <a:off x="0" y="2017752"/>
            <a:ext cx="4380271" cy="553998"/>
          </a:xfrm>
          <a:prstGeom prst="rect">
            <a:avLst/>
          </a:prstGeom>
          <a:noFill/>
        </p:spPr>
        <p:txBody>
          <a:bodyPr wrap="square" rtlCol="0">
            <a:spAutoFit/>
          </a:bodyPr>
          <a:lstStyle/>
          <a:p>
            <a:pPr marL="142875"/>
            <a:r>
              <a:rPr lang="en-US" sz="3000" dirty="0" err="1">
                <a:solidFill>
                  <a:srgbClr val="FE5000"/>
                </a:solidFill>
                <a:latin typeface="+mj-lt"/>
              </a:rPr>
              <a:t>Fyra</a:t>
            </a:r>
            <a:r>
              <a:rPr lang="en-US" sz="3000" dirty="0">
                <a:solidFill>
                  <a:srgbClr val="FE5000"/>
                </a:solidFill>
                <a:latin typeface="+mj-lt"/>
              </a:rPr>
              <a:t> </a:t>
            </a:r>
            <a:r>
              <a:rPr lang="en-US" sz="3000" dirty="0" err="1">
                <a:solidFill>
                  <a:srgbClr val="FE5000"/>
                </a:solidFill>
                <a:latin typeface="+mj-lt"/>
              </a:rPr>
              <a:t>hörn</a:t>
            </a:r>
            <a:r>
              <a:rPr lang="en-US" sz="3000" dirty="0">
                <a:solidFill>
                  <a:srgbClr val="FE5000"/>
                </a:solidFill>
                <a:latin typeface="+mj-lt"/>
              </a:rPr>
              <a:t> - </a:t>
            </a:r>
            <a:r>
              <a:rPr lang="en-US" sz="3000" dirty="0" err="1">
                <a:solidFill>
                  <a:srgbClr val="FE5000"/>
                </a:solidFill>
                <a:latin typeface="+mj-lt"/>
              </a:rPr>
              <a:t>övning</a:t>
            </a:r>
            <a:endParaRPr lang="en-US" sz="3000" dirty="0">
              <a:solidFill>
                <a:srgbClr val="FE5000"/>
              </a:solidFill>
              <a:latin typeface="+mj-lt"/>
            </a:endParaRPr>
          </a:p>
        </p:txBody>
      </p:sp>
    </p:spTree>
    <p:extLst>
      <p:ext uri="{BB962C8B-B14F-4D97-AF65-F5344CB8AC3E}">
        <p14:creationId xmlns:p14="http://schemas.microsoft.com/office/powerpoint/2010/main" val="1349915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37A219-C288-AF43-802F-83623EFA1834}"/>
              </a:ext>
            </a:extLst>
          </p:cNvPr>
          <p:cNvSpPr txBox="1"/>
          <p:nvPr/>
        </p:nvSpPr>
        <p:spPr>
          <a:xfrm>
            <a:off x="0" y="1848146"/>
            <a:ext cx="3937819" cy="2400657"/>
          </a:xfrm>
          <a:prstGeom prst="rect">
            <a:avLst/>
          </a:prstGeom>
          <a:noFill/>
        </p:spPr>
        <p:txBody>
          <a:bodyPr wrap="square" rtlCol="0">
            <a:spAutoFit/>
          </a:bodyPr>
          <a:lstStyle/>
          <a:p>
            <a:pPr marL="184150"/>
            <a:r>
              <a:rPr lang="en-US" sz="3000" dirty="0" err="1">
                <a:solidFill>
                  <a:srgbClr val="FE5000"/>
                </a:solidFill>
              </a:rPr>
              <a:t>Konversationskort</a:t>
            </a:r>
            <a:endParaRPr lang="en-US" sz="3000" dirty="0">
              <a:solidFill>
                <a:srgbClr val="FE5000"/>
              </a:solidFill>
            </a:endParaRPr>
          </a:p>
          <a:p>
            <a:pPr marL="184150"/>
            <a:endParaRPr lang="en-US" sz="3000" dirty="0">
              <a:solidFill>
                <a:srgbClr val="FE5000"/>
              </a:solidFill>
              <a:latin typeface="+mj-lt"/>
            </a:endParaRPr>
          </a:p>
          <a:p>
            <a:pPr marL="184150"/>
            <a:endParaRPr lang="en-US" sz="3000" dirty="0">
              <a:solidFill>
                <a:srgbClr val="FE5000"/>
              </a:solidFill>
              <a:latin typeface="+mj-lt"/>
            </a:endParaRPr>
          </a:p>
          <a:p>
            <a:pPr marL="469900" indent="-285750">
              <a:buFont typeface="Arial" panose="020B0604020202020204" pitchFamily="34" charset="0"/>
              <a:buChar char="•"/>
            </a:pPr>
            <a:endParaRPr lang="en-US" sz="3000" dirty="0">
              <a:solidFill>
                <a:srgbClr val="FE5000"/>
              </a:solidFill>
              <a:latin typeface="+mj-lt"/>
            </a:endParaRPr>
          </a:p>
          <a:p>
            <a:pPr marL="184150"/>
            <a:endParaRPr lang="en-US" sz="3000" dirty="0">
              <a:solidFill>
                <a:srgbClr val="FE5000"/>
              </a:solidFill>
              <a:latin typeface="+mj-lt"/>
            </a:endParaRPr>
          </a:p>
        </p:txBody>
      </p:sp>
    </p:spTree>
    <p:extLst>
      <p:ext uri="{BB962C8B-B14F-4D97-AF65-F5344CB8AC3E}">
        <p14:creationId xmlns:p14="http://schemas.microsoft.com/office/powerpoint/2010/main" val="3528948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C6DD78-9FBA-FF49-B241-C098DE1C93CA}"/>
              </a:ext>
            </a:extLst>
          </p:cNvPr>
          <p:cNvSpPr txBox="1"/>
          <p:nvPr/>
        </p:nvSpPr>
        <p:spPr>
          <a:xfrm>
            <a:off x="-1" y="1556087"/>
            <a:ext cx="9144001" cy="1015663"/>
          </a:xfrm>
          <a:prstGeom prst="rect">
            <a:avLst/>
          </a:prstGeom>
          <a:noFill/>
        </p:spPr>
        <p:txBody>
          <a:bodyPr wrap="square" rtlCol="0">
            <a:spAutoFit/>
          </a:bodyPr>
          <a:lstStyle/>
          <a:p>
            <a:pPr marL="184150" algn="ctr"/>
            <a:endParaRPr lang="sv-SE" sz="3000" b="1" dirty="0">
              <a:solidFill>
                <a:schemeClr val="bg1"/>
              </a:solidFill>
              <a:latin typeface="+mj-lt"/>
            </a:endParaRPr>
          </a:p>
          <a:p>
            <a:pPr marL="184150" algn="ctr"/>
            <a:r>
              <a:rPr lang="sv-SE" sz="3000" b="1" dirty="0">
                <a:solidFill>
                  <a:schemeClr val="bg1"/>
                </a:solidFill>
                <a:latin typeface="+mj-lt"/>
              </a:rPr>
              <a:t>TACK FÖR ER TID!</a:t>
            </a:r>
          </a:p>
        </p:txBody>
      </p:sp>
    </p:spTree>
    <p:extLst>
      <p:ext uri="{BB962C8B-B14F-4D97-AF65-F5344CB8AC3E}">
        <p14:creationId xmlns:p14="http://schemas.microsoft.com/office/powerpoint/2010/main" val="301408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9B6E6D7B-2752-2367-561A-CFEBEF827324}"/>
              </a:ext>
            </a:extLst>
          </p:cNvPr>
          <p:cNvSpPr txBox="1"/>
          <p:nvPr/>
        </p:nvSpPr>
        <p:spPr>
          <a:xfrm>
            <a:off x="0" y="1361501"/>
            <a:ext cx="6349285" cy="1477328"/>
          </a:xfrm>
          <a:prstGeom prst="rect">
            <a:avLst/>
          </a:prstGeom>
          <a:noFill/>
        </p:spPr>
        <p:txBody>
          <a:bodyPr wrap="square" rtlCol="0">
            <a:spAutoFit/>
          </a:bodyPr>
          <a:lstStyle/>
          <a:p>
            <a:pPr marL="142875"/>
            <a:r>
              <a:rPr lang="sv-SE" sz="3000" dirty="0">
                <a:solidFill>
                  <a:srgbClr val="FE5000"/>
                </a:solidFill>
                <a:latin typeface="+mj-lt"/>
                <a:ea typeface="Verdana" panose="020B0604030504040204" pitchFamily="34" charset="0"/>
              </a:rPr>
              <a:t>Men innan vi </a:t>
            </a:r>
          </a:p>
          <a:p>
            <a:pPr marL="142875"/>
            <a:r>
              <a:rPr lang="sv-SE" sz="3000" dirty="0">
                <a:solidFill>
                  <a:srgbClr val="FE5000"/>
                </a:solidFill>
                <a:latin typeface="+mj-lt"/>
                <a:ea typeface="Verdana" panose="020B0604030504040204" pitchFamily="34" charset="0"/>
              </a:rPr>
              <a:t>pratar lån och krediter </a:t>
            </a:r>
          </a:p>
          <a:p>
            <a:pPr marL="142875"/>
            <a:r>
              <a:rPr lang="sv-SE" sz="3000" dirty="0">
                <a:solidFill>
                  <a:srgbClr val="FE5000"/>
                </a:solidFill>
                <a:latin typeface="+mj-lt"/>
                <a:ea typeface="Verdana" panose="020B0604030504040204" pitchFamily="34" charset="0"/>
              </a:rPr>
              <a:t>ska ni få svara på några frågor</a:t>
            </a:r>
          </a:p>
        </p:txBody>
      </p:sp>
    </p:spTree>
    <p:extLst>
      <p:ext uri="{BB962C8B-B14F-4D97-AF65-F5344CB8AC3E}">
        <p14:creationId xmlns:p14="http://schemas.microsoft.com/office/powerpoint/2010/main" val="1711595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17DF3-983B-FC40-A658-3F3302C92886}"/>
              </a:ext>
            </a:extLst>
          </p:cNvPr>
          <p:cNvSpPr txBox="1"/>
          <p:nvPr/>
        </p:nvSpPr>
        <p:spPr>
          <a:xfrm>
            <a:off x="177401" y="1802309"/>
            <a:ext cx="6165668" cy="769441"/>
          </a:xfrm>
          <a:prstGeom prst="rect">
            <a:avLst/>
          </a:prstGeom>
          <a:noFill/>
        </p:spPr>
        <p:txBody>
          <a:bodyPr wrap="square" rtlCol="0">
            <a:spAutoFit/>
          </a:bodyPr>
          <a:lstStyle/>
          <a:p>
            <a:pPr fontAlgn="base"/>
            <a:r>
              <a:rPr lang="en-US" sz="3000" dirty="0">
                <a:solidFill>
                  <a:srgbClr val="FE5000"/>
                </a:solidFill>
                <a:latin typeface="+mj-lt"/>
              </a:rPr>
              <a:t>QUIZ</a:t>
            </a:r>
          </a:p>
          <a:p>
            <a:pPr fontAlgn="base"/>
            <a:endParaRPr lang="en-US" sz="1400" dirty="0">
              <a:solidFill>
                <a:srgbClr val="FE5000"/>
              </a:solidFill>
              <a:latin typeface="+mj-lt"/>
            </a:endParaRPr>
          </a:p>
        </p:txBody>
      </p:sp>
      <p:sp>
        <p:nvSpPr>
          <p:cNvPr id="6" name="TextBox 5">
            <a:extLst>
              <a:ext uri="{FF2B5EF4-FFF2-40B4-BE49-F238E27FC236}">
                <a16:creationId xmlns:a16="http://schemas.microsoft.com/office/drawing/2014/main" id="{1283C3A8-67DA-F145-9E8E-7AE8B54B8499}"/>
              </a:ext>
            </a:extLst>
          </p:cNvPr>
          <p:cNvSpPr txBox="1"/>
          <p:nvPr/>
        </p:nvSpPr>
        <p:spPr>
          <a:xfrm>
            <a:off x="0" y="2417861"/>
            <a:ext cx="6165668" cy="307777"/>
          </a:xfrm>
          <a:prstGeom prst="rect">
            <a:avLst/>
          </a:prstGeom>
          <a:noFill/>
        </p:spPr>
        <p:txBody>
          <a:bodyPr wrap="square" rtlCol="0">
            <a:spAutoFit/>
          </a:bodyPr>
          <a:lstStyle/>
          <a:p>
            <a:pPr marL="184150"/>
            <a:r>
              <a:rPr lang="sv-SE" sz="1400" dirty="0" err="1"/>
              <a:t>Quizet</a:t>
            </a:r>
            <a:r>
              <a:rPr lang="sv-SE" sz="1400" dirty="0"/>
              <a:t> 1-2 minuter att göra</a:t>
            </a:r>
            <a:endParaRPr lang="en-US" sz="1400" b="1" dirty="0">
              <a:solidFill>
                <a:srgbClr val="434A4F"/>
              </a:solidFill>
              <a:latin typeface="Verdana" panose="020B0604030504040204" pitchFamily="34" charset="0"/>
            </a:endParaRPr>
          </a:p>
        </p:txBody>
      </p:sp>
    </p:spTree>
    <p:extLst>
      <p:ext uri="{BB962C8B-B14F-4D97-AF65-F5344CB8AC3E}">
        <p14:creationId xmlns:p14="http://schemas.microsoft.com/office/powerpoint/2010/main" val="375700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B39E7-7476-8F4A-A2AC-18960EEE69F7}"/>
              </a:ext>
            </a:extLst>
          </p:cNvPr>
          <p:cNvSpPr txBox="1"/>
          <p:nvPr/>
        </p:nvSpPr>
        <p:spPr>
          <a:xfrm>
            <a:off x="154112" y="143489"/>
            <a:ext cx="3779935" cy="553998"/>
          </a:xfrm>
          <a:prstGeom prst="rect">
            <a:avLst/>
          </a:prstGeom>
          <a:noFill/>
        </p:spPr>
        <p:txBody>
          <a:bodyPr wrap="square" rtlCol="0">
            <a:spAutoFit/>
          </a:bodyPr>
          <a:lstStyle/>
          <a:p>
            <a:r>
              <a:rPr lang="en-US" sz="3000" dirty="0">
                <a:solidFill>
                  <a:srgbClr val="FE5000"/>
                </a:solidFill>
                <a:latin typeface="+mj-lt"/>
              </a:rPr>
              <a:t>Vad är ett lån?</a:t>
            </a:r>
          </a:p>
        </p:txBody>
      </p:sp>
      <p:sp>
        <p:nvSpPr>
          <p:cNvPr id="5" name="TextBox 4">
            <a:extLst>
              <a:ext uri="{FF2B5EF4-FFF2-40B4-BE49-F238E27FC236}">
                <a16:creationId xmlns:a16="http://schemas.microsoft.com/office/drawing/2014/main" id="{DFC6DD78-9FBA-FF49-B241-C098DE1C93CA}"/>
              </a:ext>
            </a:extLst>
          </p:cNvPr>
          <p:cNvSpPr txBox="1"/>
          <p:nvPr/>
        </p:nvSpPr>
        <p:spPr>
          <a:xfrm>
            <a:off x="-1" y="673835"/>
            <a:ext cx="5704115" cy="3108543"/>
          </a:xfrm>
          <a:prstGeom prst="rect">
            <a:avLst/>
          </a:prstGeom>
          <a:noFill/>
        </p:spPr>
        <p:txBody>
          <a:bodyPr wrap="square" lIns="91440" tIns="45720" rIns="91440" bIns="45720" rtlCol="0" anchor="t">
            <a:spAutoFit/>
          </a:bodyPr>
          <a:lstStyle/>
          <a:p>
            <a:pPr marL="184150">
              <a:lnSpc>
                <a:spcPct val="150000"/>
              </a:lnSpc>
            </a:pPr>
            <a:endParaRPr lang="en-US" sz="2000" b="1" dirty="0">
              <a:solidFill>
                <a:srgbClr val="434A4F"/>
              </a:solidFill>
              <a:latin typeface="+mj-lt"/>
            </a:endParaRPr>
          </a:p>
          <a:p>
            <a:pPr marL="184150"/>
            <a:endParaRPr lang="en-US" sz="1300" dirty="0">
              <a:solidFill>
                <a:srgbClr val="434A4F"/>
              </a:solidFill>
              <a:latin typeface="+mj-lt"/>
            </a:endParaRPr>
          </a:p>
          <a:p>
            <a:pPr marL="184150"/>
            <a:endParaRPr lang="en-US" sz="1300" dirty="0">
              <a:solidFill>
                <a:srgbClr val="434A4F"/>
              </a:solidFill>
              <a:latin typeface="+mj-lt"/>
            </a:endParaRPr>
          </a:p>
          <a:p>
            <a:pPr marL="184150"/>
            <a:r>
              <a:rPr lang="sv-SE" sz="1800" dirty="0">
                <a:solidFill>
                  <a:srgbClr val="434A4F"/>
                </a:solidFill>
                <a:latin typeface="+mj-lt"/>
              </a:rPr>
              <a:t>När du ber en kompis lägga ut. </a:t>
            </a:r>
          </a:p>
          <a:p>
            <a:pPr marL="184150"/>
            <a:endParaRPr lang="sv-SE" sz="1800" dirty="0">
              <a:solidFill>
                <a:srgbClr val="434A4F"/>
              </a:solidFill>
              <a:latin typeface="+mj-lt"/>
            </a:endParaRPr>
          </a:p>
          <a:p>
            <a:pPr marL="184150"/>
            <a:r>
              <a:rPr lang="sv-SE" sz="1800" dirty="0">
                <a:solidFill>
                  <a:srgbClr val="434A4F"/>
                </a:solidFill>
                <a:latin typeface="+mj-lt"/>
              </a:rPr>
              <a:t>När du betalar med någon annans pengar.</a:t>
            </a:r>
            <a:endParaRPr lang="sv-SE" sz="1800" dirty="0">
              <a:solidFill>
                <a:srgbClr val="434A4F"/>
              </a:solidFill>
              <a:latin typeface="+mj-lt"/>
              <a:ea typeface="Verdana"/>
            </a:endParaRPr>
          </a:p>
          <a:p>
            <a:pPr marL="184150"/>
            <a:endParaRPr lang="sv-SE" sz="1800" dirty="0">
              <a:solidFill>
                <a:srgbClr val="434A4F"/>
              </a:solidFill>
              <a:latin typeface="+mj-lt"/>
            </a:endParaRPr>
          </a:p>
          <a:p>
            <a:pPr marL="184150"/>
            <a:endParaRPr lang="sv-SE" sz="1800" dirty="0">
              <a:solidFill>
                <a:srgbClr val="434A4F"/>
              </a:solidFill>
              <a:latin typeface="+mj-lt"/>
            </a:endParaRPr>
          </a:p>
          <a:p>
            <a:pPr marL="184150"/>
            <a:endParaRPr lang="sv-SE" sz="1800" dirty="0">
              <a:solidFill>
                <a:srgbClr val="434A4F"/>
              </a:solidFill>
              <a:latin typeface="+mj-lt"/>
            </a:endParaRPr>
          </a:p>
          <a:p>
            <a:pPr marL="184150"/>
            <a:endParaRPr lang="sv-SE" sz="3200" dirty="0">
              <a:solidFill>
                <a:srgbClr val="72787C"/>
              </a:solidFill>
              <a:latin typeface="+mj-lt"/>
            </a:endParaRPr>
          </a:p>
        </p:txBody>
      </p:sp>
    </p:spTree>
    <p:extLst>
      <p:ext uri="{BB962C8B-B14F-4D97-AF65-F5344CB8AC3E}">
        <p14:creationId xmlns:p14="http://schemas.microsoft.com/office/powerpoint/2010/main" val="2453680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B39E7-7476-8F4A-A2AC-18960EEE69F7}"/>
              </a:ext>
            </a:extLst>
          </p:cNvPr>
          <p:cNvSpPr txBox="1"/>
          <p:nvPr/>
        </p:nvSpPr>
        <p:spPr>
          <a:xfrm>
            <a:off x="154112" y="143489"/>
            <a:ext cx="3779935" cy="553998"/>
          </a:xfrm>
          <a:prstGeom prst="rect">
            <a:avLst/>
          </a:prstGeom>
          <a:noFill/>
        </p:spPr>
        <p:txBody>
          <a:bodyPr wrap="square" rtlCol="0">
            <a:spAutoFit/>
          </a:bodyPr>
          <a:lstStyle/>
          <a:p>
            <a:r>
              <a:rPr lang="en-US" sz="3000" dirty="0">
                <a:solidFill>
                  <a:srgbClr val="FE5000"/>
                </a:solidFill>
                <a:latin typeface="+mj-lt"/>
              </a:rPr>
              <a:t>Vad är </a:t>
            </a:r>
            <a:r>
              <a:rPr lang="en-US" sz="3000" dirty="0" err="1">
                <a:solidFill>
                  <a:srgbClr val="FE5000"/>
                </a:solidFill>
                <a:latin typeface="+mj-lt"/>
              </a:rPr>
              <a:t>en</a:t>
            </a:r>
            <a:r>
              <a:rPr lang="en-US" sz="3000" dirty="0">
                <a:solidFill>
                  <a:srgbClr val="FE5000"/>
                </a:solidFill>
                <a:latin typeface="+mj-lt"/>
              </a:rPr>
              <a:t> </a:t>
            </a:r>
            <a:r>
              <a:rPr lang="en-US" sz="3000" dirty="0" err="1">
                <a:solidFill>
                  <a:srgbClr val="FE5000"/>
                </a:solidFill>
                <a:latin typeface="+mj-lt"/>
              </a:rPr>
              <a:t>kredit</a:t>
            </a:r>
            <a:r>
              <a:rPr lang="en-US" sz="3000" dirty="0">
                <a:solidFill>
                  <a:srgbClr val="FE5000"/>
                </a:solidFill>
                <a:latin typeface="+mj-lt"/>
              </a:rPr>
              <a:t>?</a:t>
            </a:r>
          </a:p>
        </p:txBody>
      </p:sp>
      <p:sp>
        <p:nvSpPr>
          <p:cNvPr id="5" name="TextBox 4">
            <a:extLst>
              <a:ext uri="{FF2B5EF4-FFF2-40B4-BE49-F238E27FC236}">
                <a16:creationId xmlns:a16="http://schemas.microsoft.com/office/drawing/2014/main" id="{DFC6DD78-9FBA-FF49-B241-C098DE1C93CA}"/>
              </a:ext>
            </a:extLst>
          </p:cNvPr>
          <p:cNvSpPr txBox="1"/>
          <p:nvPr/>
        </p:nvSpPr>
        <p:spPr>
          <a:xfrm>
            <a:off x="-1" y="673835"/>
            <a:ext cx="5376673" cy="2754600"/>
          </a:xfrm>
          <a:prstGeom prst="rect">
            <a:avLst/>
          </a:prstGeom>
          <a:noFill/>
        </p:spPr>
        <p:txBody>
          <a:bodyPr wrap="square" rtlCol="0">
            <a:spAutoFit/>
          </a:bodyPr>
          <a:lstStyle/>
          <a:p>
            <a:pPr marL="184150">
              <a:lnSpc>
                <a:spcPct val="150000"/>
              </a:lnSpc>
            </a:pPr>
            <a:endParaRPr lang="en-US" sz="2000" b="1" dirty="0">
              <a:solidFill>
                <a:srgbClr val="434A4F"/>
              </a:solidFill>
              <a:latin typeface="+mj-lt"/>
            </a:endParaRPr>
          </a:p>
          <a:p>
            <a:pPr marL="184150"/>
            <a:endParaRPr lang="en-US" sz="1300" dirty="0">
              <a:solidFill>
                <a:srgbClr val="434A4F"/>
              </a:solidFill>
              <a:latin typeface="+mj-lt"/>
            </a:endParaRPr>
          </a:p>
          <a:p>
            <a:pPr marL="184150"/>
            <a:endParaRPr lang="en-US" sz="1300" dirty="0">
              <a:solidFill>
                <a:srgbClr val="434A4F"/>
              </a:solidFill>
              <a:latin typeface="+mj-lt"/>
            </a:endParaRPr>
          </a:p>
          <a:p>
            <a:pPr marL="184150"/>
            <a:endParaRPr lang="en-US" sz="1300" dirty="0">
              <a:solidFill>
                <a:srgbClr val="434A4F"/>
              </a:solidFill>
              <a:latin typeface="+mj-lt"/>
            </a:endParaRPr>
          </a:p>
          <a:p>
            <a:pPr marL="184150"/>
            <a:r>
              <a:rPr lang="sv-SE" sz="1800" dirty="0">
                <a:solidFill>
                  <a:srgbClr val="434A4F"/>
                </a:solidFill>
                <a:latin typeface="+mj-lt"/>
              </a:rPr>
              <a:t>När du köper något men väljer att betala senare, då handlar du på kredit. </a:t>
            </a:r>
          </a:p>
          <a:p>
            <a:pPr marL="184150"/>
            <a:endParaRPr lang="sv-SE" sz="1800" dirty="0">
              <a:solidFill>
                <a:srgbClr val="434A4F"/>
              </a:solidFill>
              <a:latin typeface="+mj-lt"/>
            </a:endParaRPr>
          </a:p>
          <a:p>
            <a:pPr marL="184150"/>
            <a:endParaRPr lang="sv-SE" sz="1800" dirty="0">
              <a:solidFill>
                <a:srgbClr val="434A4F"/>
              </a:solidFill>
              <a:latin typeface="+mj-lt"/>
            </a:endParaRPr>
          </a:p>
          <a:p>
            <a:pPr marL="184150"/>
            <a:endParaRPr lang="sv-SE" sz="3200" dirty="0">
              <a:solidFill>
                <a:srgbClr val="72787C"/>
              </a:solidFill>
              <a:latin typeface="+mj-lt"/>
            </a:endParaRPr>
          </a:p>
        </p:txBody>
      </p:sp>
    </p:spTree>
    <p:extLst>
      <p:ext uri="{BB962C8B-B14F-4D97-AF65-F5344CB8AC3E}">
        <p14:creationId xmlns:p14="http://schemas.microsoft.com/office/powerpoint/2010/main" val="2667599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9D9B0E-25AE-5B46-9C1F-2C7B13B78788}"/>
              </a:ext>
            </a:extLst>
          </p:cNvPr>
          <p:cNvSpPr txBox="1"/>
          <p:nvPr/>
        </p:nvSpPr>
        <p:spPr>
          <a:xfrm>
            <a:off x="0" y="201450"/>
            <a:ext cx="9144001" cy="2800767"/>
          </a:xfrm>
          <a:prstGeom prst="rect">
            <a:avLst/>
          </a:prstGeom>
          <a:noFill/>
        </p:spPr>
        <p:txBody>
          <a:bodyPr wrap="square" rtlCol="0">
            <a:spAutoFit/>
          </a:bodyPr>
          <a:lstStyle/>
          <a:p>
            <a:pPr marL="184150"/>
            <a:endParaRPr lang="en-US" sz="1800" dirty="0">
              <a:solidFill>
                <a:schemeClr val="bg1"/>
              </a:solidFill>
              <a:latin typeface="+mj-lt"/>
            </a:endParaRPr>
          </a:p>
          <a:p>
            <a:pPr marL="184150"/>
            <a:endParaRPr lang="en-US" sz="2000" dirty="0">
              <a:solidFill>
                <a:schemeClr val="bg1"/>
              </a:solidFill>
              <a:latin typeface="+mj-lt"/>
            </a:endParaRPr>
          </a:p>
          <a:p>
            <a:pPr marL="184150"/>
            <a:r>
              <a:rPr lang="sv-SE" sz="3000" dirty="0">
                <a:solidFill>
                  <a:schemeClr val="bg1"/>
                </a:solidFill>
                <a:latin typeface="+mj-lt"/>
              </a:rPr>
              <a:t>Vad är ränta?</a:t>
            </a:r>
          </a:p>
          <a:p>
            <a:pPr marL="184150"/>
            <a:endParaRPr lang="en-US" sz="1800" dirty="0">
              <a:solidFill>
                <a:schemeClr val="bg1"/>
              </a:solidFill>
              <a:latin typeface="+mj-lt"/>
            </a:endParaRPr>
          </a:p>
          <a:p>
            <a:pPr marL="184150"/>
            <a:endParaRPr lang="en-US" sz="1800" dirty="0">
              <a:solidFill>
                <a:schemeClr val="bg1"/>
              </a:solidFill>
              <a:latin typeface="+mj-lt"/>
            </a:endParaRPr>
          </a:p>
          <a:p>
            <a:pPr marL="184150"/>
            <a:r>
              <a:rPr lang="sv-SE" sz="1800" dirty="0">
                <a:solidFill>
                  <a:schemeClr val="bg1"/>
                </a:solidFill>
                <a:latin typeface="+mj-lt"/>
              </a:rPr>
              <a:t>Ränta uttrycks i procent och är det pris man betalar </a:t>
            </a:r>
          </a:p>
          <a:p>
            <a:pPr marL="184150"/>
            <a:r>
              <a:rPr lang="sv-SE" sz="1800" dirty="0">
                <a:solidFill>
                  <a:schemeClr val="bg1"/>
                </a:solidFill>
                <a:latin typeface="+mj-lt"/>
              </a:rPr>
              <a:t>för att låna pengar, eller får för att låna ut pengar. </a:t>
            </a:r>
          </a:p>
          <a:p>
            <a:pPr marL="184150"/>
            <a:endParaRPr lang="sv-SE" sz="1800" dirty="0">
              <a:solidFill>
                <a:schemeClr val="bg1"/>
              </a:solidFill>
              <a:latin typeface="+mj-lt"/>
            </a:endParaRPr>
          </a:p>
          <a:p>
            <a:pPr marL="184150"/>
            <a:endParaRPr lang="en-US" sz="1800" dirty="0">
              <a:solidFill>
                <a:schemeClr val="bg1"/>
              </a:solidFill>
              <a:latin typeface="+mj-lt"/>
            </a:endParaRPr>
          </a:p>
        </p:txBody>
      </p:sp>
    </p:spTree>
    <p:extLst>
      <p:ext uri="{BB962C8B-B14F-4D97-AF65-F5344CB8AC3E}">
        <p14:creationId xmlns:p14="http://schemas.microsoft.com/office/powerpoint/2010/main" val="555474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24E2817-0E93-EBF4-3028-CD92192FBE55}"/>
              </a:ext>
            </a:extLst>
          </p:cNvPr>
          <p:cNvSpPr>
            <a:spLocks noGrp="1"/>
          </p:cNvSpPr>
          <p:nvPr>
            <p:ph type="ftr" sz="quarter" idx="11"/>
          </p:nvPr>
        </p:nvSpPr>
        <p:spPr/>
        <p:txBody>
          <a:bodyPr/>
          <a:lstStyle/>
          <a:p>
            <a:fld id="{6455332F-0017-0942-957E-B35A83B7EE53}" type="slidenum">
              <a:rPr lang="en-GB" b="1" smtClean="0"/>
              <a:pPr/>
              <a:t>8</a:t>
            </a:fld>
            <a:r>
              <a:rPr lang="en-GB"/>
              <a:t> | Footer</a:t>
            </a:r>
            <a:endParaRPr lang="en-GB" dirty="0"/>
          </a:p>
        </p:txBody>
      </p:sp>
      <p:sp>
        <p:nvSpPr>
          <p:cNvPr id="6" name="textruta 5">
            <a:extLst>
              <a:ext uri="{FF2B5EF4-FFF2-40B4-BE49-F238E27FC236}">
                <a16:creationId xmlns:a16="http://schemas.microsoft.com/office/drawing/2014/main" id="{F8FC66E4-740F-DDD6-CA33-32E95F3EDA1A}"/>
              </a:ext>
            </a:extLst>
          </p:cNvPr>
          <p:cNvSpPr txBox="1"/>
          <p:nvPr/>
        </p:nvSpPr>
        <p:spPr>
          <a:xfrm>
            <a:off x="-1" y="562803"/>
            <a:ext cx="4572000" cy="553998"/>
          </a:xfrm>
          <a:prstGeom prst="rect">
            <a:avLst/>
          </a:prstGeom>
          <a:noFill/>
        </p:spPr>
        <p:txBody>
          <a:bodyPr wrap="square">
            <a:spAutoFit/>
          </a:bodyPr>
          <a:lstStyle/>
          <a:p>
            <a:pPr marL="184150"/>
            <a:r>
              <a:rPr lang="sv-SE" sz="3000" dirty="0">
                <a:solidFill>
                  <a:schemeClr val="bg1"/>
                </a:solidFill>
                <a:latin typeface="+mj-lt"/>
              </a:rPr>
              <a:t>Vad kostar ränta?</a:t>
            </a:r>
          </a:p>
        </p:txBody>
      </p:sp>
      <p:sp>
        <p:nvSpPr>
          <p:cNvPr id="8" name="textruta 7">
            <a:extLst>
              <a:ext uri="{FF2B5EF4-FFF2-40B4-BE49-F238E27FC236}">
                <a16:creationId xmlns:a16="http://schemas.microsoft.com/office/drawing/2014/main" id="{E86CE7E9-8CD1-5925-DA40-7AA8E154D7B5}"/>
              </a:ext>
            </a:extLst>
          </p:cNvPr>
          <p:cNvSpPr txBox="1"/>
          <p:nvPr/>
        </p:nvSpPr>
        <p:spPr>
          <a:xfrm>
            <a:off x="247134" y="1534460"/>
            <a:ext cx="6907428" cy="2585323"/>
          </a:xfrm>
          <a:prstGeom prst="rect">
            <a:avLst/>
          </a:prstGeom>
          <a:noFill/>
        </p:spPr>
        <p:txBody>
          <a:bodyPr wrap="square">
            <a:spAutoFit/>
          </a:bodyPr>
          <a:lstStyle/>
          <a:p>
            <a:pPr algn="l"/>
            <a:r>
              <a:rPr lang="sv-SE" sz="1800" b="0" i="0" dirty="0">
                <a:solidFill>
                  <a:schemeClr val="bg1"/>
                </a:solidFill>
                <a:effectLst/>
                <a:latin typeface="+mj-lt"/>
              </a:rPr>
              <a:t>Ola lånar </a:t>
            </a:r>
            <a:r>
              <a:rPr lang="sv-SE" sz="1800" dirty="0">
                <a:solidFill>
                  <a:schemeClr val="bg1"/>
                </a:solidFill>
                <a:latin typeface="+mj-lt"/>
              </a:rPr>
              <a:t>25</a:t>
            </a:r>
            <a:r>
              <a:rPr lang="sv-SE" sz="1800" b="0" i="0" dirty="0">
                <a:solidFill>
                  <a:schemeClr val="bg1"/>
                </a:solidFill>
                <a:effectLst/>
                <a:latin typeface="+mj-lt"/>
              </a:rPr>
              <a:t> 000 kr av banken för att kunna köpa en lätt MC. Under det första året betalar han 2 500 kr i ränta.</a:t>
            </a:r>
          </a:p>
          <a:p>
            <a:pPr algn="l"/>
            <a:r>
              <a:rPr lang="sv-SE" sz="1800" b="0" i="0" dirty="0">
                <a:solidFill>
                  <a:schemeClr val="bg1"/>
                </a:solidFill>
                <a:effectLst/>
                <a:latin typeface="+mj-lt"/>
              </a:rPr>
              <a:t>Hur stor är räntesatsen? </a:t>
            </a:r>
          </a:p>
          <a:p>
            <a:pPr algn="l"/>
            <a:endParaRPr lang="sv-SE" sz="1800" dirty="0">
              <a:solidFill>
                <a:schemeClr val="bg1"/>
              </a:solidFill>
              <a:latin typeface="+mj-lt"/>
            </a:endParaRPr>
          </a:p>
          <a:p>
            <a:pPr algn="l"/>
            <a:endParaRPr lang="sv-SE" sz="1800" dirty="0">
              <a:solidFill>
                <a:schemeClr val="bg1"/>
              </a:solidFill>
              <a:latin typeface="+mj-lt"/>
            </a:endParaRPr>
          </a:p>
          <a:p>
            <a:pPr algn="l"/>
            <a:r>
              <a:rPr lang="sv-SE" sz="1800" b="0" i="0" dirty="0">
                <a:solidFill>
                  <a:schemeClr val="bg1"/>
                </a:solidFill>
                <a:effectLst/>
                <a:latin typeface="+mj-lt"/>
              </a:rPr>
              <a:t>Kia tar ett snabblån på 4 000 kr för att köpa en ny skidjacka. Räntesatsen är 28 %. </a:t>
            </a:r>
            <a:r>
              <a:rPr lang="sv-SE" sz="1800" dirty="0">
                <a:solidFill>
                  <a:schemeClr val="bg1"/>
                </a:solidFill>
                <a:latin typeface="+mj-lt"/>
              </a:rPr>
              <a:t>Vad betalar Kia totalt, för jacka och ränta, det första året? </a:t>
            </a:r>
            <a:endParaRPr lang="sv-SE" sz="1800" b="0" i="0" dirty="0">
              <a:solidFill>
                <a:schemeClr val="bg1"/>
              </a:solidFill>
              <a:effectLst/>
              <a:latin typeface="+mj-lt"/>
            </a:endParaRPr>
          </a:p>
          <a:p>
            <a:pPr algn="l"/>
            <a:endParaRPr lang="sv-SE" sz="1800" dirty="0">
              <a:solidFill>
                <a:schemeClr val="bg1"/>
              </a:solidFill>
              <a:latin typeface="+mj-lt"/>
            </a:endParaRPr>
          </a:p>
        </p:txBody>
      </p:sp>
    </p:spTree>
    <p:extLst>
      <p:ext uri="{BB962C8B-B14F-4D97-AF65-F5344CB8AC3E}">
        <p14:creationId xmlns:p14="http://schemas.microsoft.com/office/powerpoint/2010/main" val="464041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3F4CE8-BCBB-E14E-B3D7-1A29994203C4}"/>
              </a:ext>
            </a:extLst>
          </p:cNvPr>
          <p:cNvSpPr txBox="1"/>
          <p:nvPr/>
        </p:nvSpPr>
        <p:spPr>
          <a:xfrm>
            <a:off x="154112" y="143489"/>
            <a:ext cx="3971321" cy="1015663"/>
          </a:xfrm>
          <a:prstGeom prst="rect">
            <a:avLst/>
          </a:prstGeom>
          <a:noFill/>
        </p:spPr>
        <p:txBody>
          <a:bodyPr wrap="square" rtlCol="0">
            <a:spAutoFit/>
          </a:bodyPr>
          <a:lstStyle/>
          <a:p>
            <a:r>
              <a:rPr lang="en-US" sz="3000" dirty="0">
                <a:solidFill>
                  <a:srgbClr val="FE5000"/>
                </a:solidFill>
                <a:latin typeface="+mj-lt"/>
              </a:rPr>
              <a:t>Vad </a:t>
            </a:r>
            <a:r>
              <a:rPr lang="en-US" sz="3000" dirty="0" err="1">
                <a:solidFill>
                  <a:srgbClr val="FE5000"/>
                </a:solidFill>
                <a:latin typeface="+mj-lt"/>
              </a:rPr>
              <a:t>är</a:t>
            </a:r>
            <a:r>
              <a:rPr lang="en-US" sz="3000" dirty="0">
                <a:solidFill>
                  <a:srgbClr val="FE5000"/>
                </a:solidFill>
                <a:latin typeface="+mj-lt"/>
              </a:rPr>
              <a:t> ett </a:t>
            </a:r>
          </a:p>
          <a:p>
            <a:r>
              <a:rPr lang="en-US" sz="3000" dirty="0">
                <a:solidFill>
                  <a:srgbClr val="FE5000"/>
                </a:solidFill>
                <a:latin typeface="+mj-lt"/>
              </a:rPr>
              <a:t>konsumtionslån? </a:t>
            </a:r>
          </a:p>
        </p:txBody>
      </p:sp>
      <p:sp>
        <p:nvSpPr>
          <p:cNvPr id="5" name="TextBox 4">
            <a:extLst>
              <a:ext uri="{FF2B5EF4-FFF2-40B4-BE49-F238E27FC236}">
                <a16:creationId xmlns:a16="http://schemas.microsoft.com/office/drawing/2014/main" id="{2ABF1E11-0E93-8D4D-A352-9722470A435D}"/>
              </a:ext>
            </a:extLst>
          </p:cNvPr>
          <p:cNvSpPr txBox="1"/>
          <p:nvPr/>
        </p:nvSpPr>
        <p:spPr>
          <a:xfrm>
            <a:off x="0" y="979996"/>
            <a:ext cx="4572000" cy="3354765"/>
          </a:xfrm>
          <a:prstGeom prst="rect">
            <a:avLst/>
          </a:prstGeom>
          <a:noFill/>
        </p:spPr>
        <p:txBody>
          <a:bodyPr wrap="square" rtlCol="0">
            <a:spAutoFit/>
          </a:bodyPr>
          <a:lstStyle/>
          <a:p>
            <a:pPr marL="184150">
              <a:lnSpc>
                <a:spcPct val="150000"/>
              </a:lnSpc>
            </a:pPr>
            <a:endParaRPr lang="en-US" sz="2000" b="1" dirty="0">
              <a:solidFill>
                <a:srgbClr val="434A4F"/>
              </a:solidFill>
              <a:latin typeface="+mj-lt"/>
            </a:endParaRPr>
          </a:p>
          <a:p>
            <a:pPr marL="184150"/>
            <a:endParaRPr lang="sv-SE" sz="1300" dirty="0">
              <a:solidFill>
                <a:srgbClr val="434A4F"/>
              </a:solidFill>
              <a:latin typeface="+mj-lt"/>
            </a:endParaRPr>
          </a:p>
          <a:p>
            <a:pPr marL="184150"/>
            <a:r>
              <a:rPr lang="sv-SE" sz="1300" dirty="0">
                <a:solidFill>
                  <a:srgbClr val="434A4F"/>
                </a:solidFill>
                <a:latin typeface="+mj-lt"/>
              </a:rPr>
              <a:t>Alla lån som inte är bolån.</a:t>
            </a:r>
          </a:p>
          <a:p>
            <a:pPr marL="184150"/>
            <a:endParaRPr lang="sv-SE" sz="1300" dirty="0">
              <a:solidFill>
                <a:srgbClr val="434A4F"/>
              </a:solidFill>
              <a:latin typeface="+mj-lt"/>
            </a:endParaRPr>
          </a:p>
          <a:p>
            <a:pPr marL="184150"/>
            <a:r>
              <a:rPr lang="sv-SE" sz="1300" dirty="0">
                <a:solidFill>
                  <a:srgbClr val="434A4F"/>
                </a:solidFill>
                <a:latin typeface="+mj-lt"/>
              </a:rPr>
              <a:t>Lånen kan ha olika namn, till exempel privatlån, blancolån eller billån. Eller shoppinglån.</a:t>
            </a:r>
          </a:p>
          <a:p>
            <a:pPr marL="184150"/>
            <a:endParaRPr lang="sv-SE" sz="1300" dirty="0">
              <a:solidFill>
                <a:srgbClr val="434A4F"/>
              </a:solidFill>
              <a:latin typeface="+mj-lt"/>
            </a:endParaRPr>
          </a:p>
          <a:p>
            <a:pPr marL="184150"/>
            <a:r>
              <a:rPr lang="sv-SE" sz="1300" dirty="0">
                <a:solidFill>
                  <a:srgbClr val="434A4F"/>
                </a:solidFill>
                <a:latin typeface="+mj-lt"/>
              </a:rPr>
              <a:t>Även betalning mot faktura är ett slags konsumtionslån. Du väljer att betala senare och då blir fakturan en kredit.</a:t>
            </a:r>
          </a:p>
          <a:p>
            <a:pPr marL="184150"/>
            <a:endParaRPr lang="sv-SE" sz="1300" dirty="0">
              <a:solidFill>
                <a:srgbClr val="434A4F"/>
              </a:solidFill>
              <a:latin typeface="+mj-lt"/>
            </a:endParaRPr>
          </a:p>
          <a:p>
            <a:pPr marL="184150"/>
            <a:r>
              <a:rPr lang="sv-SE" sz="1300" dirty="0">
                <a:solidFill>
                  <a:srgbClr val="434A4F"/>
                </a:solidFill>
                <a:latin typeface="+mj-lt"/>
              </a:rPr>
              <a:t>Konsumtionslån har högre ränta än bolån eftersom långivaren har sämre eller ingen säkerhet alls för lånet. Ett bolån har bostaden som säkerhet.</a:t>
            </a:r>
            <a:endParaRPr lang="sv-SE" sz="1400" dirty="0">
              <a:solidFill>
                <a:srgbClr val="72787C"/>
              </a:solidFill>
              <a:latin typeface="+mj-lt"/>
            </a:endParaRPr>
          </a:p>
        </p:txBody>
      </p:sp>
    </p:spTree>
    <p:extLst>
      <p:ext uri="{BB962C8B-B14F-4D97-AF65-F5344CB8AC3E}">
        <p14:creationId xmlns:p14="http://schemas.microsoft.com/office/powerpoint/2010/main" val="3911004430"/>
      </p:ext>
    </p:extLst>
  </p:cSld>
  <p:clrMapOvr>
    <a:masterClrMapping/>
  </p:clrMapOvr>
</p:sld>
</file>

<file path=ppt/theme/theme1.xml><?xml version="1.0" encoding="utf-8"?>
<a:theme xmlns:a="http://schemas.openxmlformats.org/drawingml/2006/main" name="1_Office Theme">
  <a:themeElements>
    <a:clrScheme name="Custom 3">
      <a:dk1>
        <a:srgbClr val="71787C"/>
      </a:dk1>
      <a:lt1>
        <a:srgbClr val="FFFFFF"/>
      </a:lt1>
      <a:dk2>
        <a:srgbClr val="FE5000"/>
      </a:dk2>
      <a:lt2>
        <a:srgbClr val="86CBE3"/>
      </a:lt2>
      <a:accent1>
        <a:srgbClr val="FE5000"/>
      </a:accent1>
      <a:accent2>
        <a:srgbClr val="F0F0F2"/>
      </a:accent2>
      <a:accent3>
        <a:srgbClr val="F0F0F2"/>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8a82879687a522a9b266a9a33635f52 [Read-Only]" id="{CBC1123D-FA2E-45FE-BD82-CDAB78959AB6}" vid="{2CF87127-1157-46DE-87CA-E6CC73B88C3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8a82879687a522a9b266a9a33635f52 [Read-Only]" id="{CBC1123D-FA2E-45FE-BD82-CDAB78959AB6}" vid="{81727FC3-B05F-433C-B450-5DEA134B5859}"/>
    </a:ext>
  </a:extLst>
</a:theme>
</file>

<file path=ppt/theme/theme3.xml><?xml version="1.0" encoding="utf-8"?>
<a:theme xmlns:a="http://schemas.openxmlformats.org/drawingml/2006/main" name="Lowell">
  <a:themeElements>
    <a:clrScheme name="Custom 1">
      <a:dk1>
        <a:srgbClr val="3A4146"/>
      </a:dk1>
      <a:lt1>
        <a:srgbClr val="FFFFFF"/>
      </a:lt1>
      <a:dk2>
        <a:srgbClr val="FE5000"/>
      </a:dk2>
      <a:lt2>
        <a:srgbClr val="86CBE3"/>
      </a:lt2>
      <a:accent1>
        <a:srgbClr val="FE5000"/>
      </a:accent1>
      <a:accent2>
        <a:srgbClr val="F8DDCE"/>
      </a:accent2>
      <a:accent3>
        <a:srgbClr val="D9DBDC"/>
      </a:accent3>
      <a:accent4>
        <a:srgbClr val="B5B7B9"/>
      </a:accent4>
      <a:accent5>
        <a:srgbClr val="8F9295"/>
      </a:accent5>
      <a:accent6>
        <a:srgbClr val="71787C"/>
      </a:accent6>
      <a:hlink>
        <a:srgbClr val="FD4F00"/>
      </a:hlink>
      <a:folHlink>
        <a:srgbClr val="86CAE3"/>
      </a:folHlink>
    </a:clrScheme>
    <a:fontScheme name="Lowell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8a82879687a522a9b266a9a33635f52 [Read-Only]" id="{CBC1123D-FA2E-45FE-BD82-CDAB78959AB6}" vid="{A4EFA444-648E-4853-9EC7-C095A4E3B492}"/>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8a82879687a522a9b266a9a33635f52 [Read-Only]" id="{CBC1123D-FA2E-45FE-BD82-CDAB78959AB6}" vid="{8EC70ED6-5660-4791-9C58-7A715DD7074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Lowell-Powerpoint-Template-October-2021</Template>
  <TotalTime>11251</TotalTime>
  <Words>1488</Words>
  <Application>Microsoft Macintosh PowerPoint</Application>
  <PresentationFormat>Bildspel på skärmen (16:9)</PresentationFormat>
  <Paragraphs>239</Paragraphs>
  <Slides>25</Slides>
  <Notes>22</Notes>
  <HiddenSlides>0</HiddenSlides>
  <MMClips>1</MMClips>
  <ScaleCrop>false</ScaleCrop>
  <HeadingPairs>
    <vt:vector size="6" baseType="variant">
      <vt:variant>
        <vt:lpstr>Använt teckensnitt</vt:lpstr>
      </vt:variant>
      <vt:variant>
        <vt:i4>7</vt:i4>
      </vt:variant>
      <vt:variant>
        <vt:lpstr>Tema</vt:lpstr>
      </vt:variant>
      <vt:variant>
        <vt:i4>4</vt:i4>
      </vt:variant>
      <vt:variant>
        <vt:lpstr>Bildrubriker</vt:lpstr>
      </vt:variant>
      <vt:variant>
        <vt:i4>25</vt:i4>
      </vt:variant>
    </vt:vector>
  </HeadingPairs>
  <TitlesOfParts>
    <vt:vector size="36" baseType="lpstr">
      <vt:lpstr>Arial</vt:lpstr>
      <vt:lpstr>Calibri</vt:lpstr>
      <vt:lpstr>Calibri Light</vt:lpstr>
      <vt:lpstr>FS Matthew</vt:lpstr>
      <vt:lpstr>FS Matthew Light</vt:lpstr>
      <vt:lpstr>Verdana</vt:lpstr>
      <vt:lpstr>Wingdings</vt:lpstr>
      <vt:lpstr>1_Office Theme</vt:lpstr>
      <vt:lpstr>Custom Design</vt:lpstr>
      <vt:lpstr>Lowell</vt:lpstr>
      <vt:lpstr>1_Custom Design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Söder Alexandra</dc:creator>
  <cp:lastModifiedBy>Frida Öhnell</cp:lastModifiedBy>
  <cp:revision>310</cp:revision>
  <cp:lastPrinted>2022-06-08T13:57:48Z</cp:lastPrinted>
  <dcterms:created xsi:type="dcterms:W3CDTF">2022-04-07T12:48:08Z</dcterms:created>
  <dcterms:modified xsi:type="dcterms:W3CDTF">2022-12-08T15:15:19Z</dcterms:modified>
</cp:coreProperties>
</file>