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73" r:id="rId2"/>
    <p:sldMasterId id="2147483701" r:id="rId3"/>
    <p:sldMasterId id="2147483730" r:id="rId4"/>
  </p:sldMasterIdLst>
  <p:notesMasterIdLst>
    <p:notesMasterId r:id="rId30"/>
  </p:notesMasterIdLst>
  <p:sldIdLst>
    <p:sldId id="365" r:id="rId5"/>
    <p:sldId id="378" r:id="rId6"/>
    <p:sldId id="259" r:id="rId7"/>
    <p:sldId id="285" r:id="rId8"/>
    <p:sldId id="286" r:id="rId9"/>
    <p:sldId id="356" r:id="rId10"/>
    <p:sldId id="294" r:id="rId11"/>
    <p:sldId id="369" r:id="rId12"/>
    <p:sldId id="372" r:id="rId13"/>
    <p:sldId id="368" r:id="rId14"/>
    <p:sldId id="297" r:id="rId15"/>
    <p:sldId id="374" r:id="rId16"/>
    <p:sldId id="375" r:id="rId17"/>
    <p:sldId id="298" r:id="rId18"/>
    <p:sldId id="359" r:id="rId19"/>
    <p:sldId id="337" r:id="rId20"/>
    <p:sldId id="371" r:id="rId21"/>
    <p:sldId id="339" r:id="rId22"/>
    <p:sldId id="288" r:id="rId23"/>
    <p:sldId id="351" r:id="rId24"/>
    <p:sldId id="355" r:id="rId25"/>
    <p:sldId id="376" r:id="rId26"/>
    <p:sldId id="283" r:id="rId27"/>
    <p:sldId id="340" r:id="rId28"/>
    <p:sldId id="349" r:id="rId29"/>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CBE3"/>
    <a:srgbClr val="434A4F"/>
    <a:srgbClr val="FE5000"/>
    <a:srgbClr val="7278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035" autoAdjust="0"/>
    <p:restoredTop sz="85155" autoAdjust="0"/>
  </p:normalViewPr>
  <p:slideViewPr>
    <p:cSldViewPr snapToGrid="0" snapToObjects="1">
      <p:cViewPr varScale="1">
        <p:scale>
          <a:sx n="128" d="100"/>
          <a:sy n="128" d="100"/>
        </p:scale>
        <p:origin x="732"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22F74B-53E4-3A4C-9939-051481177AD8}" type="datetimeFigureOut">
              <a:rPr lang="en-US" smtClean="0"/>
              <a:t>3/7/2023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5CCEB4-38F2-FE4D-A90D-B9EEC505A895}" type="slidenum">
              <a:rPr lang="en-US" smtClean="0"/>
              <a:t>‹#›</a:t>
            </a:fld>
            <a:endParaRPr lang="en-US"/>
          </a:p>
        </p:txBody>
      </p:sp>
    </p:spTree>
    <p:extLst>
      <p:ext uri="{BB962C8B-B14F-4D97-AF65-F5344CB8AC3E}">
        <p14:creationId xmlns:p14="http://schemas.microsoft.com/office/powerpoint/2010/main" val="235545470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fi"/>
          </a:p>
        </p:txBody>
      </p:sp>
      <p:sp>
        <p:nvSpPr>
          <p:cNvPr id="4" name="Platshållare för bildnummer 3"/>
          <p:cNvSpPr>
            <a:spLocks noGrp="1"/>
          </p:cNvSpPr>
          <p:nvPr>
            <p:ph type="sldNum" sz="quarter" idx="5"/>
          </p:nvPr>
        </p:nvSpPr>
        <p:spPr/>
        <p:txBody>
          <a:bodyPr/>
          <a:lstStyle/>
          <a:p>
            <a:pPr algn="l" rtl="0"/>
            <a:fld id="{D05CCEB4-38F2-FE4D-A90D-B9EEC505A895}" type="slidenum">
              <a:rPr/>
              <a:t>3</a:t>
            </a:fld>
            <a:endParaRPr lang="fi"/>
          </a:p>
        </p:txBody>
      </p:sp>
    </p:spTree>
    <p:extLst>
      <p:ext uri="{BB962C8B-B14F-4D97-AF65-F5344CB8AC3E}">
        <p14:creationId xmlns:p14="http://schemas.microsoft.com/office/powerpoint/2010/main" val="2233429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fi" b="0" i="0" u="none" baseline="0" dirty="0">
              <a:cs typeface="Calibri"/>
            </a:endParaRPr>
          </a:p>
          <a:p>
            <a:pPr algn="l" rtl="0"/>
            <a:r>
              <a:rPr lang="fi" b="0" i="0" u="none" baseline="0" dirty="0">
                <a:cs typeface="Calibri"/>
              </a:rPr>
              <a:t>Suomessa on yhteensä noin 300 000 15-19 vuotiasta. Jos suomalaisten 24 miljardin velat jaettaisiin tämän ryhmän kesken, niin jokaisella 15-19 vuotiaalla olisi velkaa noin 80 000 euroa.</a:t>
            </a:r>
          </a:p>
          <a:p>
            <a:pPr algn="l" rtl="0"/>
            <a:endParaRPr lang="fi" b="0" i="0" u="none" baseline="0" dirty="0">
              <a:cs typeface="Calibri"/>
            </a:endParaRPr>
          </a:p>
          <a:p>
            <a:pPr algn="l" rtl="0"/>
            <a:r>
              <a:rPr lang="fi" b="0" i="0" u="none" baseline="0" dirty="0">
                <a:cs typeface="Calibri"/>
              </a:rPr>
              <a:t>Lähde: Tilastokeskus väestörakenne 2021, Suomen Pankki  </a:t>
            </a:r>
            <a:endParaRPr lang="fi" dirty="0">
              <a:cs typeface="Calibri"/>
            </a:endParaRPr>
          </a:p>
        </p:txBody>
      </p:sp>
      <p:sp>
        <p:nvSpPr>
          <p:cNvPr id="4" name="Slide Number Placeholder 3"/>
          <p:cNvSpPr>
            <a:spLocks noGrp="1"/>
          </p:cNvSpPr>
          <p:nvPr>
            <p:ph type="sldNum" sz="quarter" idx="5"/>
          </p:nvPr>
        </p:nvSpPr>
        <p:spPr/>
        <p:txBody>
          <a:bodyPr/>
          <a:lstStyle/>
          <a:p>
            <a:pPr algn="l" rtl="0"/>
            <a:fld id="{D05CCEB4-38F2-FE4D-A90D-B9EEC505A895}" type="slidenum">
              <a:rPr/>
              <a:t>12</a:t>
            </a:fld>
            <a:endParaRPr lang="fi"/>
          </a:p>
        </p:txBody>
      </p:sp>
    </p:spTree>
    <p:extLst>
      <p:ext uri="{BB962C8B-B14F-4D97-AF65-F5344CB8AC3E}">
        <p14:creationId xmlns:p14="http://schemas.microsoft.com/office/powerpoint/2010/main" val="1659252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a:r>
              <a:rPr lang="fi" b="0" i="0" u="none" baseline="0" dirty="0"/>
              <a:t>Jos laskuja ja velkoja ei makseta, velka voidaan siirtää perintätoimistolle. #</a:t>
            </a:r>
            <a:r>
              <a:rPr lang="fi" b="0" i="0" u="none" baseline="0" dirty="0">
                <a:solidFill>
                  <a:srgbClr val="FF0000"/>
                </a:solidFill>
              </a:rPr>
              <a:t>Perintätoimisto pyrkii löytämään ratkaisuja, mutta jos tämä ei onnistu, velka siirretään Ulosottolaitokselle</a:t>
            </a:r>
            <a:r>
              <a:rPr lang="fi" b="0" i="0" u="none" baseline="0" dirty="0"/>
              <a:t>.# #Joskus velka menee suoraan ulosottoon.# #Ulosottoon joutuminen ei ole tavoiteltavaa.# #Ennen velkojen päätymistä ulosottoon tarjotaan kuitenkin useita mahdollisuuksia maksaa ne.# </a:t>
            </a:r>
            <a:endParaRPr lang="fi" dirty="0"/>
          </a:p>
          <a:p>
            <a:endParaRPr lang="fi" dirty="0"/>
          </a:p>
          <a:p>
            <a:pPr algn="l" rtl="0"/>
            <a:r>
              <a:rPr lang="fi" b="0" i="0" u="none" baseline="0" dirty="0">
                <a:latin typeface="Calibri" panose="020F0502020204030204"/>
                <a:ea typeface="Calibri" panose="020F0502020204030204"/>
                <a:cs typeface="Calibri" panose="020F0502020204030204"/>
                <a:sym typeface="Calibri" panose="020F0502020204030204"/>
              </a:rPr>
              <a:t>#Jos päädyt Ulosottolaitoksen asiakkaaksi, saat useimmiten myös maksuhäiriömerkinnän.# Merkintä vaikeuttaa jatkossa lainan saamista esimerkiksi pankista.</a:t>
            </a:r>
          </a:p>
        </p:txBody>
      </p:sp>
      <p:sp>
        <p:nvSpPr>
          <p:cNvPr id="4" name="Platshållare för bildnummer 3"/>
          <p:cNvSpPr>
            <a:spLocks noGrp="1"/>
          </p:cNvSpPr>
          <p:nvPr>
            <p:ph type="sldNum" sz="quarter" idx="5"/>
          </p:nvPr>
        </p:nvSpPr>
        <p:spPr/>
        <p:txBody>
          <a:bodyPr/>
          <a:lstStyle/>
          <a:p>
            <a:pPr algn="l" rtl="0"/>
            <a:fld id="{D05CCEB4-38F2-FE4D-A90D-B9EEC505A895}" type="slidenum">
              <a:rPr/>
              <a:t>13</a:t>
            </a:fld>
            <a:endParaRPr lang="fi"/>
          </a:p>
        </p:txBody>
      </p:sp>
    </p:spTree>
    <p:extLst>
      <p:ext uri="{BB962C8B-B14F-4D97-AF65-F5344CB8AC3E}">
        <p14:creationId xmlns:p14="http://schemas.microsoft.com/office/powerpoint/2010/main" val="3724356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 dirty="0"/>
          </a:p>
        </p:txBody>
      </p:sp>
      <p:sp>
        <p:nvSpPr>
          <p:cNvPr id="4" name="Slide Number Placeholder 3"/>
          <p:cNvSpPr>
            <a:spLocks noGrp="1"/>
          </p:cNvSpPr>
          <p:nvPr>
            <p:ph type="sldNum" sz="quarter" idx="5"/>
          </p:nvPr>
        </p:nvSpPr>
        <p:spPr/>
        <p:txBody>
          <a:bodyPr/>
          <a:lstStyle/>
          <a:p>
            <a:pPr algn="l" rtl="0"/>
            <a:fld id="{D05CCEB4-38F2-FE4D-A90D-B9EEC505A895}" type="slidenum">
              <a:rPr/>
              <a:t>14</a:t>
            </a:fld>
            <a:endParaRPr lang="fi"/>
          </a:p>
        </p:txBody>
      </p:sp>
    </p:spTree>
    <p:extLst>
      <p:ext uri="{BB962C8B-B14F-4D97-AF65-F5344CB8AC3E}">
        <p14:creationId xmlns:p14="http://schemas.microsoft.com/office/powerpoint/2010/main" val="3211598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 dirty="0"/>
          </a:p>
        </p:txBody>
      </p:sp>
      <p:sp>
        <p:nvSpPr>
          <p:cNvPr id="4" name="Slide Number Placeholder 3"/>
          <p:cNvSpPr>
            <a:spLocks noGrp="1"/>
          </p:cNvSpPr>
          <p:nvPr>
            <p:ph type="sldNum" sz="quarter" idx="5"/>
          </p:nvPr>
        </p:nvSpPr>
        <p:spPr/>
        <p:txBody>
          <a:bodyPr/>
          <a:lstStyle/>
          <a:p>
            <a:pPr algn="l" rtl="0"/>
            <a:fld id="{D05CCEB4-38F2-FE4D-A90D-B9EEC505A895}" type="slidenum">
              <a:rPr/>
              <a:t>15</a:t>
            </a:fld>
            <a:endParaRPr lang="fi"/>
          </a:p>
        </p:txBody>
      </p:sp>
    </p:spTree>
    <p:extLst>
      <p:ext uri="{BB962C8B-B14F-4D97-AF65-F5344CB8AC3E}">
        <p14:creationId xmlns:p14="http://schemas.microsoft.com/office/powerpoint/2010/main" val="844842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 b="0" i="0" u="none" baseline="0" dirty="0"/>
              <a:t>Lowellin ja tutkimusyhtiö Demoskopin syksyllä 2021 tekemän tutkimuksen mukaan some aiheuttaa nuorille aikuisille ja erityisesti nuorille naisille suuria kulutuspaineita. </a:t>
            </a:r>
          </a:p>
          <a:p>
            <a:pPr marL="0" marR="0" lvl="0" indent="0" algn="l" defTabSz="685800" rtl="0" eaLnBrk="1" fontAlgn="auto" latinLnBrk="0" hangingPunct="1">
              <a:lnSpc>
                <a:spcPct val="100000"/>
              </a:lnSpc>
              <a:spcBef>
                <a:spcPts val="0"/>
              </a:spcBef>
              <a:spcAft>
                <a:spcPts val="0"/>
              </a:spcAft>
              <a:buClrTx/>
              <a:buSzTx/>
              <a:buFontTx/>
              <a:buNone/>
              <a:tabLst/>
              <a:defRPr/>
            </a:pPr>
            <a:endParaRPr lang="fi" dirty="0"/>
          </a:p>
          <a:p>
            <a:pPr marL="0" marR="0" lvl="0" indent="0" algn="l" defTabSz="685800" rtl="0" eaLnBrk="1" fontAlgn="auto" latinLnBrk="0" hangingPunct="1">
              <a:lnSpc>
                <a:spcPct val="100000"/>
              </a:lnSpc>
              <a:spcBef>
                <a:spcPts val="0"/>
              </a:spcBef>
              <a:spcAft>
                <a:spcPts val="0"/>
              </a:spcAft>
              <a:buClrTx/>
              <a:buSzTx/>
              <a:buFontTx/>
              <a:buNone/>
              <a:tabLst/>
              <a:defRPr/>
            </a:pPr>
            <a:r>
              <a:rPr lang="fi" b="0" i="0" u="none" baseline="0" dirty="0"/>
              <a:t>Noin puolet </a:t>
            </a:r>
            <a:r>
              <a:rPr lang="fi" b="1" i="0" u="none" baseline="0" dirty="0">
                <a:highlight>
                  <a:srgbClr val="FFFF00"/>
                </a:highlight>
              </a:rPr>
              <a:t>nuorista naisista</a:t>
            </a:r>
            <a:r>
              <a:rPr lang="fi" b="1" i="0" u="none" baseline="0" dirty="0"/>
              <a:t> </a:t>
            </a:r>
            <a:r>
              <a:rPr lang="fi" b="0" i="0" u="none" baseline="0" dirty="0"/>
              <a:t>kokee, että some yllyttää kuluttamaan. Yksi viidestä nuoresta aikuisesta kokee, että he shoppailevat enemmän luottojen takia. Seitsemän kymmenestä nuoresta naisesta kokee ostelevansa enemmän verkkokauppojen vuoksi.</a:t>
            </a:r>
          </a:p>
          <a:p>
            <a:pPr marL="0" marR="0" lvl="0" indent="0" algn="l" defTabSz="685800" rtl="0" eaLnBrk="1" fontAlgn="auto" latinLnBrk="0" hangingPunct="1">
              <a:lnSpc>
                <a:spcPct val="100000"/>
              </a:lnSpc>
              <a:spcBef>
                <a:spcPts val="0"/>
              </a:spcBef>
              <a:spcAft>
                <a:spcPts val="0"/>
              </a:spcAft>
              <a:buClrTx/>
              <a:buSzTx/>
              <a:buFontTx/>
              <a:buNone/>
              <a:tabLst/>
              <a:defRPr/>
            </a:pPr>
            <a:endParaRPr lang="fi" sz="900" dirty="0">
              <a:solidFill>
                <a:srgbClr val="434A4F"/>
              </a:solidFill>
              <a:latin typeface="+mj-lt"/>
            </a:endParaRPr>
          </a:p>
        </p:txBody>
      </p:sp>
      <p:sp>
        <p:nvSpPr>
          <p:cNvPr id="4" name="Platshållare för bildnummer 3"/>
          <p:cNvSpPr>
            <a:spLocks noGrp="1"/>
          </p:cNvSpPr>
          <p:nvPr>
            <p:ph type="sldNum" sz="quarter" idx="5"/>
          </p:nvPr>
        </p:nvSpPr>
        <p:spPr/>
        <p:txBody>
          <a:bodyPr/>
          <a:lstStyle/>
          <a:p>
            <a:pPr algn="l" rtl="0"/>
            <a:fld id="{D05CCEB4-38F2-FE4D-A90D-B9EEC505A895}" type="slidenum">
              <a:rPr/>
              <a:t>16</a:t>
            </a:fld>
            <a:endParaRPr lang="fi"/>
          </a:p>
        </p:txBody>
      </p:sp>
    </p:spTree>
    <p:extLst>
      <p:ext uri="{BB962C8B-B14F-4D97-AF65-F5344CB8AC3E}">
        <p14:creationId xmlns:p14="http://schemas.microsoft.com/office/powerpoint/2010/main" val="3340851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a:r>
              <a:rPr lang="fi" b="0" i="0" u="none" baseline="0">
                <a:latin typeface="Calibri"/>
                <a:ea typeface="Calibri"/>
                <a:cs typeface="Calibri"/>
                <a:sym typeface="Calibri"/>
              </a:rPr>
              <a:t>Mitä pitäisi tehdä? </a:t>
            </a:r>
            <a:endParaRPr lang="fi" dirty="0"/>
          </a:p>
        </p:txBody>
      </p:sp>
      <p:sp>
        <p:nvSpPr>
          <p:cNvPr id="4" name="Platshållare för bildnummer 3"/>
          <p:cNvSpPr>
            <a:spLocks noGrp="1"/>
          </p:cNvSpPr>
          <p:nvPr>
            <p:ph type="sldNum" sz="quarter" idx="5"/>
          </p:nvPr>
        </p:nvSpPr>
        <p:spPr/>
        <p:txBody>
          <a:bodyPr/>
          <a:lstStyle/>
          <a:p>
            <a:pPr algn="l" rtl="0"/>
            <a:fld id="{D05CCEB4-38F2-FE4D-A90D-B9EEC505A895}" type="slidenum">
              <a:rPr/>
              <a:t>17</a:t>
            </a:fld>
            <a:endParaRPr lang="fi"/>
          </a:p>
        </p:txBody>
      </p:sp>
    </p:spTree>
    <p:extLst>
      <p:ext uri="{BB962C8B-B14F-4D97-AF65-F5344CB8AC3E}">
        <p14:creationId xmlns:p14="http://schemas.microsoft.com/office/powerpoint/2010/main" val="245747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i" b="0" i="0" u="none" baseline="0" dirty="0"/>
              <a:t>Talousongelmista kärsivät ihmiset usein vaikenevat ongelmistaan. Monet tuntevat syyllisyyttä ja häpeää eivätkä halua puhua asiasta kellekään. Ongelmat lakaistaan maton alle. Uskallus puhua ongelmista ja pyytää apua ajoissa on tärkeää, sillä tilanne voi pahentua ajan myötä.</a:t>
            </a:r>
          </a:p>
          <a:p>
            <a:pPr marL="0" marR="0" lvl="0" indent="0" algn="l" defTabSz="685800" rtl="0" eaLnBrk="1" fontAlgn="auto" latinLnBrk="0" hangingPunct="1">
              <a:lnSpc>
                <a:spcPct val="100000"/>
              </a:lnSpc>
              <a:spcBef>
                <a:spcPts val="0"/>
              </a:spcBef>
              <a:spcAft>
                <a:spcPts val="0"/>
              </a:spcAft>
              <a:buClrTx/>
              <a:buSzTx/>
              <a:buFontTx/>
              <a:buNone/>
              <a:tabLst/>
              <a:defRPr/>
            </a:pPr>
            <a:endParaRPr lang="fi" sz="900" b="0" i="0" u="none" kern="1200" baseline="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fi" sz="900" b="0" i="0" u="none" kern="1200" baseline="0" dirty="0">
                <a:solidFill>
                  <a:schemeClr val="tx1"/>
                </a:solidFill>
                <a:effectLst/>
                <a:latin typeface="+mn-lt"/>
                <a:ea typeface="+mn-ea"/>
                <a:cs typeface="+mn-cs"/>
              </a:rPr>
              <a:t>#Monet nuoret aikuiset eivät täytä velkajärjestelyyn hakeutumisen ehtoja.# #Suomessa noin 4000 suomalaista pääsi velkajärjestelyyn vuonna 2021.# #Henkilön on oltava niin pahasti velkaantunut, ettei hän pysty maksamaan velkojaan lähitulevaisuudessa. Usein katsotaan, että nuori vielä pystyy selviämään veloista.#</a:t>
            </a:r>
          </a:p>
          <a:p>
            <a:pPr marL="0" marR="0" lvl="0" indent="0" algn="l" defTabSz="685800" rtl="0" eaLnBrk="1" fontAlgn="auto" latinLnBrk="0" hangingPunct="1">
              <a:lnSpc>
                <a:spcPct val="100000"/>
              </a:lnSpc>
              <a:spcBef>
                <a:spcPts val="0"/>
              </a:spcBef>
              <a:spcAft>
                <a:spcPts val="0"/>
              </a:spcAft>
              <a:buClrTx/>
              <a:buSzTx/>
              <a:buFontTx/>
              <a:buNone/>
              <a:tabLst/>
              <a:defRPr/>
            </a:pPr>
            <a:endParaRPr lang="fi" sz="900" b="0" i="0" kern="1200" dirty="0">
              <a:solidFill>
                <a:schemeClr val="tx1"/>
              </a:solidFill>
              <a:effectLst/>
              <a:latin typeface="+mn-lt"/>
              <a:ea typeface="+mn-ea"/>
              <a:cs typeface="+mn-cs"/>
            </a:endParaRPr>
          </a:p>
          <a:p>
            <a:pPr algn="l" rtl="0"/>
            <a:r>
              <a:rPr lang="fi" sz="900" b="0" i="0" u="none" kern="1200" baseline="0" dirty="0">
                <a:solidFill>
                  <a:schemeClr val="tx1"/>
                </a:solidFill>
                <a:effectLst/>
                <a:latin typeface="+mn-lt"/>
                <a:ea typeface="+mn-ea"/>
                <a:cs typeface="+mn-cs"/>
              </a:rPr>
              <a:t>#Velat eivät usein ole kovinkaan suuria.# #Velkaantuneen on myös pystyttävä osoittamaan, että hän on pyrkinyt tekemään jotakin velkojensa eteen, esimerkiksi maksamaan niitä tai ottamaan yhteyttä velkojiin.#</a:t>
            </a:r>
          </a:p>
          <a:p>
            <a:endParaRPr lang="fi" sz="900" b="0" i="0" kern="1200" dirty="0">
              <a:solidFill>
                <a:schemeClr val="tx1"/>
              </a:solidFill>
              <a:effectLst/>
              <a:latin typeface="+mn-lt"/>
              <a:ea typeface="+mn-ea"/>
              <a:cs typeface="+mn-cs"/>
            </a:endParaRPr>
          </a:p>
          <a:p>
            <a:pPr algn="l" rtl="0"/>
            <a:r>
              <a:rPr lang="fi" sz="900" b="0" i="1" u="none" kern="1200" baseline="0" dirty="0">
                <a:solidFill>
                  <a:schemeClr val="tx1"/>
                </a:solidFill>
                <a:effectLst/>
                <a:latin typeface="+mn-lt"/>
                <a:ea typeface="+mn-ea"/>
                <a:cs typeface="+mn-cs"/>
              </a:rPr>
              <a:t>Lähde: Oikeus.fi – talous ja velkaneuvonta</a:t>
            </a:r>
            <a:endParaRPr lang="fi"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fi" dirty="0"/>
          </a:p>
          <a:p>
            <a:pPr algn="l" rtl="0"/>
            <a:r>
              <a:rPr lang="fi" b="0" i="0" u="none" baseline="0" dirty="0"/>
              <a:t>#Velkajärjestely on pahasti velkaantuneelle keino saada talous kuntoon.# #Ajatuksena on, että velkoja maksetaan pois mahdollisimman paljon kolmen tai viiden vuoden aikana.# </a:t>
            </a:r>
          </a:p>
          <a:p>
            <a:endParaRPr lang="fi" dirty="0"/>
          </a:p>
          <a:p>
            <a:pPr algn="l" rtl="0"/>
            <a:r>
              <a:rPr lang="fi" b="0" i="0" u="none" baseline="0" dirty="0"/>
              <a:t>#Kun velkajärjestely päättyy, järjestelyyn kuuluneita velkoja ei enää ole jäljellä – tarkoituksena on päästä velattomaksi.#</a:t>
            </a:r>
          </a:p>
          <a:p>
            <a:endParaRPr lang="fi" sz="900" b="0" dirty="0"/>
          </a:p>
          <a:p>
            <a:pPr algn="l" rtl="0"/>
            <a:r>
              <a:rPr lang="fi" sz="900" b="0" i="0" u="none" baseline="0" dirty="0"/>
              <a:t>#Kolmen tai viiden vuoden maksuohjelman aikana saat pitää pienemmän osan tuloistasi.# #Viranomaiset laskevat, paljonko rahaa tarvitset välttämättömiin elinkustannuksiin, kuten asumiseen, ruokaan ja vaatteisiin.#</a:t>
            </a:r>
            <a:endParaRPr lang="fi" dirty="0"/>
          </a:p>
          <a:p>
            <a:endParaRPr lang="fi" dirty="0"/>
          </a:p>
        </p:txBody>
      </p:sp>
      <p:sp>
        <p:nvSpPr>
          <p:cNvPr id="4" name="Platshållare för bildnummer 3"/>
          <p:cNvSpPr>
            <a:spLocks noGrp="1"/>
          </p:cNvSpPr>
          <p:nvPr>
            <p:ph type="sldNum" sz="quarter" idx="5"/>
          </p:nvPr>
        </p:nvSpPr>
        <p:spPr/>
        <p:txBody>
          <a:bodyPr/>
          <a:lstStyle/>
          <a:p>
            <a:pPr algn="l" rtl="0"/>
            <a:fld id="{D05CCEB4-38F2-FE4D-A90D-B9EEC505A895}" type="slidenum">
              <a:rPr/>
              <a:t>18</a:t>
            </a:fld>
            <a:endParaRPr lang="fi"/>
          </a:p>
        </p:txBody>
      </p:sp>
    </p:spTree>
    <p:extLst>
      <p:ext uri="{BB962C8B-B14F-4D97-AF65-F5344CB8AC3E}">
        <p14:creationId xmlns:p14="http://schemas.microsoft.com/office/powerpoint/2010/main" val="479324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fi" dirty="0"/>
          </a:p>
        </p:txBody>
      </p:sp>
      <p:sp>
        <p:nvSpPr>
          <p:cNvPr id="4" name="Platshållare för bildnummer 3"/>
          <p:cNvSpPr>
            <a:spLocks noGrp="1"/>
          </p:cNvSpPr>
          <p:nvPr>
            <p:ph type="sldNum" sz="quarter" idx="5"/>
          </p:nvPr>
        </p:nvSpPr>
        <p:spPr/>
        <p:txBody>
          <a:bodyPr/>
          <a:lstStyle/>
          <a:p>
            <a:pPr algn="l" rtl="0"/>
            <a:fld id="{D05CCEB4-38F2-FE4D-A90D-B9EEC505A895}" type="slidenum">
              <a:rPr/>
              <a:t>19</a:t>
            </a:fld>
            <a:endParaRPr lang="fi"/>
          </a:p>
        </p:txBody>
      </p:sp>
    </p:spTree>
    <p:extLst>
      <p:ext uri="{BB962C8B-B14F-4D97-AF65-F5344CB8AC3E}">
        <p14:creationId xmlns:p14="http://schemas.microsoft.com/office/powerpoint/2010/main" val="3004858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indent="-285750" algn="l" rtl="0">
              <a:buFont typeface="Arial" panose="020B0604020202020204" pitchFamily="34" charset="0"/>
              <a:buChar char="•"/>
            </a:pPr>
            <a:r>
              <a:rPr lang="fi" sz="900" b="0" i="0" u="none" baseline="0"/>
              <a:t>Mitä tuloja saat kuukaudessa? Saat ehkä kuukausirahaa, palkkaa töistä, opintotukea tai lapsilisiä.  </a:t>
            </a:r>
          </a:p>
          <a:p>
            <a:pPr marL="285750" indent="-285750" algn="l" rtl="0">
              <a:buFont typeface="Arial" panose="020B0604020202020204" pitchFamily="34" charset="0"/>
              <a:buChar char="•"/>
            </a:pPr>
            <a:endParaRPr lang="fi" sz="900" dirty="0"/>
          </a:p>
          <a:p>
            <a:pPr marL="285750" indent="-285750" algn="l" rtl="0">
              <a:buFont typeface="Arial" panose="020B0604020202020204" pitchFamily="34" charset="0"/>
              <a:buChar char="•"/>
            </a:pPr>
            <a:r>
              <a:rPr lang="fi" sz="900" b="0" i="0" u="none" baseline="0"/>
              <a:t>Mihin käytät rahaa? Esimerkkejä menoista ovat puhelinliittymä, vaatteet, elokuvaliput, treenit ja kahvilassa käynti. Etsi verkkopankistasi tiliote, josta näet, mihin olet käyttänyt rahaa kuluneen kuukauden aikana. </a:t>
            </a:r>
          </a:p>
          <a:p>
            <a:pPr marL="285750" indent="-285750" algn="l" rtl="0">
              <a:buFont typeface="Arial" panose="020B0604020202020204" pitchFamily="34" charset="0"/>
              <a:buChar char="•"/>
            </a:pPr>
            <a:endParaRPr lang="fi" sz="900" dirty="0"/>
          </a:p>
          <a:p>
            <a:pPr marL="285750" indent="-285750" algn="l" rtl="0">
              <a:buFont typeface="Arial" panose="020B0604020202020204" pitchFamily="34" charset="0"/>
              <a:buChar char="•"/>
            </a:pPr>
            <a:r>
              <a:rPr lang="fi" sz="800" b="0" i="0" u="none" baseline="0"/>
              <a:t>Riittävätkö tulot maksamaan menot? Haluaisitko muuttaa jotakin? Pystytkö säästämään pienen summan kuukausittain suurempia ostoksia tai odottamattomia kuluja varten? </a:t>
            </a:r>
          </a:p>
          <a:p>
            <a:endParaRPr lang="fi" dirty="0"/>
          </a:p>
          <a:p>
            <a:endParaRPr lang="fi" dirty="0"/>
          </a:p>
        </p:txBody>
      </p:sp>
      <p:sp>
        <p:nvSpPr>
          <p:cNvPr id="4" name="Platshållare för bildnummer 3"/>
          <p:cNvSpPr>
            <a:spLocks noGrp="1"/>
          </p:cNvSpPr>
          <p:nvPr>
            <p:ph type="sldNum" sz="quarter" idx="5"/>
          </p:nvPr>
        </p:nvSpPr>
        <p:spPr/>
        <p:txBody>
          <a:bodyPr/>
          <a:lstStyle/>
          <a:p>
            <a:pPr algn="l" rtl="0"/>
            <a:fld id="{D05CCEB4-38F2-FE4D-A90D-B9EEC505A895}" type="slidenum">
              <a:rPr/>
              <a:t>20</a:t>
            </a:fld>
            <a:endParaRPr lang="fi"/>
          </a:p>
        </p:txBody>
      </p:sp>
    </p:spTree>
    <p:extLst>
      <p:ext uri="{BB962C8B-B14F-4D97-AF65-F5344CB8AC3E}">
        <p14:creationId xmlns:p14="http://schemas.microsoft.com/office/powerpoint/2010/main" val="4236793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 dirty="0"/>
          </a:p>
        </p:txBody>
      </p:sp>
      <p:sp>
        <p:nvSpPr>
          <p:cNvPr id="4" name="Slide Number Placeholder 3"/>
          <p:cNvSpPr>
            <a:spLocks noGrp="1"/>
          </p:cNvSpPr>
          <p:nvPr>
            <p:ph type="sldNum" sz="quarter" idx="5"/>
          </p:nvPr>
        </p:nvSpPr>
        <p:spPr/>
        <p:txBody>
          <a:bodyPr/>
          <a:lstStyle/>
          <a:p>
            <a:pPr algn="l" rtl="0"/>
            <a:fld id="{D05CCEB4-38F2-FE4D-A90D-B9EEC505A895}" type="slidenum">
              <a:rPr/>
              <a:t>21</a:t>
            </a:fld>
            <a:endParaRPr lang="fi"/>
          </a:p>
        </p:txBody>
      </p:sp>
    </p:spTree>
    <p:extLst>
      <p:ext uri="{BB962C8B-B14F-4D97-AF65-F5344CB8AC3E}">
        <p14:creationId xmlns:p14="http://schemas.microsoft.com/office/powerpoint/2010/main" val="2682557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fi" dirty="0"/>
          </a:p>
        </p:txBody>
      </p:sp>
      <p:sp>
        <p:nvSpPr>
          <p:cNvPr id="4" name="Platshållare för bildnummer 3"/>
          <p:cNvSpPr>
            <a:spLocks noGrp="1"/>
          </p:cNvSpPr>
          <p:nvPr>
            <p:ph type="sldNum" sz="quarter" idx="5"/>
          </p:nvPr>
        </p:nvSpPr>
        <p:spPr/>
        <p:txBody>
          <a:bodyPr/>
          <a:lstStyle/>
          <a:p>
            <a:pPr algn="l" rtl="0"/>
            <a:fld id="{D05CCEB4-38F2-FE4D-A90D-B9EEC505A895}" type="slidenum">
              <a:rPr/>
              <a:t>4</a:t>
            </a:fld>
            <a:endParaRPr lang="fi"/>
          </a:p>
        </p:txBody>
      </p:sp>
    </p:spTree>
    <p:extLst>
      <p:ext uri="{BB962C8B-B14F-4D97-AF65-F5344CB8AC3E}">
        <p14:creationId xmlns:p14="http://schemas.microsoft.com/office/powerpoint/2010/main" val="2107483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fi" b="0" i="0" u="none" baseline="0" dirty="0"/>
              <a:t>#QR-koodi vie Lowellin Maksumyöhässä.fi -sivuston budjettilaskuriin. Laskuri on osoitteessa </a:t>
            </a:r>
            <a:r>
              <a:rPr lang="fi-FI" b="0" i="0" u="none" baseline="0" dirty="0"/>
              <a:t>https://maksumyohassa.fi/laskuri/</a:t>
            </a:r>
            <a:r>
              <a:rPr lang="fi" b="0" i="0" u="none" baseline="0" dirty="0"/>
              <a:t>/# </a:t>
            </a:r>
          </a:p>
          <a:p>
            <a:pPr algn="l" rtl="0"/>
            <a:r>
              <a:rPr lang="fi" b="0" i="0" u="none" baseline="0" dirty="0"/>
              <a:t>Sivustolta voit lukea enemmän aiheesta ja tehdä oma budjettisi.</a:t>
            </a:r>
          </a:p>
        </p:txBody>
      </p:sp>
      <p:sp>
        <p:nvSpPr>
          <p:cNvPr id="4" name="Slide Number Placeholder 3"/>
          <p:cNvSpPr>
            <a:spLocks noGrp="1"/>
          </p:cNvSpPr>
          <p:nvPr>
            <p:ph type="sldNum" sz="quarter" idx="5"/>
          </p:nvPr>
        </p:nvSpPr>
        <p:spPr/>
        <p:txBody>
          <a:bodyPr/>
          <a:lstStyle/>
          <a:p>
            <a:pPr algn="l" rtl="0"/>
            <a:fld id="{D05CCEB4-38F2-FE4D-A90D-B9EEC505A895}" type="slidenum">
              <a:rPr/>
              <a:t>22</a:t>
            </a:fld>
            <a:endParaRPr lang="fi"/>
          </a:p>
        </p:txBody>
      </p:sp>
    </p:spTree>
    <p:extLst>
      <p:ext uri="{BB962C8B-B14F-4D97-AF65-F5344CB8AC3E}">
        <p14:creationId xmlns:p14="http://schemas.microsoft.com/office/powerpoint/2010/main" val="3343663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a:r>
              <a:rPr lang="fi" b="0" i="0" u="none" baseline="0"/>
              <a:t>QR-koodi</a:t>
            </a:r>
          </a:p>
        </p:txBody>
      </p:sp>
      <p:sp>
        <p:nvSpPr>
          <p:cNvPr id="4" name="Platshållare för bildnummer 3"/>
          <p:cNvSpPr>
            <a:spLocks noGrp="1"/>
          </p:cNvSpPr>
          <p:nvPr>
            <p:ph type="sldNum" sz="quarter" idx="5"/>
          </p:nvPr>
        </p:nvSpPr>
        <p:spPr/>
        <p:txBody>
          <a:bodyPr/>
          <a:lstStyle/>
          <a:p>
            <a:pPr algn="l" rtl="0"/>
            <a:fld id="{D05CCEB4-38F2-FE4D-A90D-B9EEC505A895}" type="slidenum">
              <a:rPr/>
              <a:t>24</a:t>
            </a:fld>
            <a:endParaRPr lang="fi"/>
          </a:p>
        </p:txBody>
      </p:sp>
    </p:spTree>
    <p:extLst>
      <p:ext uri="{BB962C8B-B14F-4D97-AF65-F5344CB8AC3E}">
        <p14:creationId xmlns:p14="http://schemas.microsoft.com/office/powerpoint/2010/main" val="3144938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a:r>
              <a:rPr lang="fi" b="0" i="0" u="none" baseline="0" dirty="0"/>
              <a:t>Lainoja on erilaisia. Rahan lainaaminen asunnonostoa, opiskelua tai yrityksen perustamista varten auttaa toteuttamaan unelmia ja sijoittamaan tulevaisuuteen. Sen sijaan lainan tai kulutusluoton ottaminen kulutusta, kuten vaatteiden tai ruoan ostamista varten, voi tulla pidemmän päälle kalliiksi.</a:t>
            </a:r>
          </a:p>
        </p:txBody>
      </p:sp>
      <p:sp>
        <p:nvSpPr>
          <p:cNvPr id="4" name="Platshållare för bildnummer 3"/>
          <p:cNvSpPr>
            <a:spLocks noGrp="1"/>
          </p:cNvSpPr>
          <p:nvPr>
            <p:ph type="sldNum" sz="quarter" idx="5"/>
          </p:nvPr>
        </p:nvSpPr>
        <p:spPr/>
        <p:txBody>
          <a:bodyPr/>
          <a:lstStyle/>
          <a:p>
            <a:pPr algn="l" rtl="0"/>
            <a:fld id="{D05CCEB4-38F2-FE4D-A90D-B9EEC505A895}" type="slidenum">
              <a:rPr/>
              <a:t>5</a:t>
            </a:fld>
            <a:endParaRPr lang="fi"/>
          </a:p>
        </p:txBody>
      </p:sp>
    </p:spTree>
    <p:extLst>
      <p:ext uri="{BB962C8B-B14F-4D97-AF65-F5344CB8AC3E}">
        <p14:creationId xmlns:p14="http://schemas.microsoft.com/office/powerpoint/2010/main" val="58294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fi" dirty="0"/>
          </a:p>
        </p:txBody>
      </p:sp>
      <p:sp>
        <p:nvSpPr>
          <p:cNvPr id="4" name="Platshållare för bildnummer 3"/>
          <p:cNvSpPr>
            <a:spLocks noGrp="1"/>
          </p:cNvSpPr>
          <p:nvPr>
            <p:ph type="sldNum" sz="quarter" idx="5"/>
          </p:nvPr>
        </p:nvSpPr>
        <p:spPr/>
        <p:txBody>
          <a:bodyPr/>
          <a:lstStyle/>
          <a:p>
            <a:pPr algn="l" rtl="0"/>
            <a:fld id="{D05CCEB4-38F2-FE4D-A90D-B9EEC505A895}" type="slidenum">
              <a:rPr/>
              <a:t>6</a:t>
            </a:fld>
            <a:endParaRPr lang="fi"/>
          </a:p>
        </p:txBody>
      </p:sp>
    </p:spTree>
    <p:extLst>
      <p:ext uri="{BB962C8B-B14F-4D97-AF65-F5344CB8AC3E}">
        <p14:creationId xmlns:p14="http://schemas.microsoft.com/office/powerpoint/2010/main" val="3626591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 dirty="0"/>
          </a:p>
        </p:txBody>
      </p:sp>
      <p:sp>
        <p:nvSpPr>
          <p:cNvPr id="4" name="Slide Number Placeholder 3"/>
          <p:cNvSpPr>
            <a:spLocks noGrp="1"/>
          </p:cNvSpPr>
          <p:nvPr>
            <p:ph type="sldNum" sz="quarter" idx="5"/>
          </p:nvPr>
        </p:nvSpPr>
        <p:spPr/>
        <p:txBody>
          <a:bodyPr/>
          <a:lstStyle/>
          <a:p>
            <a:pPr algn="l" rtl="0"/>
            <a:fld id="{D05CCEB4-38F2-FE4D-A90D-B9EEC505A895}" type="slidenum">
              <a:rPr/>
              <a:t>7</a:t>
            </a:fld>
            <a:endParaRPr lang="fi"/>
          </a:p>
        </p:txBody>
      </p:sp>
    </p:spTree>
    <p:extLst>
      <p:ext uri="{BB962C8B-B14F-4D97-AF65-F5344CB8AC3E}">
        <p14:creationId xmlns:p14="http://schemas.microsoft.com/office/powerpoint/2010/main" val="3040484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a:r>
              <a:rPr lang="fi" b="0" i="0" u="none" baseline="0" dirty="0"/>
              <a:t>Vastaus 1: 10 %</a:t>
            </a:r>
          </a:p>
          <a:p>
            <a:pPr algn="l" rtl="0"/>
            <a:r>
              <a:rPr lang="fi" b="0" i="0" u="none" baseline="0" dirty="0"/>
              <a:t>#Vastaus 2: 512 euroa.#</a:t>
            </a:r>
          </a:p>
        </p:txBody>
      </p:sp>
      <p:sp>
        <p:nvSpPr>
          <p:cNvPr id="4" name="Platshållare för bildnummer 3"/>
          <p:cNvSpPr>
            <a:spLocks noGrp="1"/>
          </p:cNvSpPr>
          <p:nvPr>
            <p:ph type="sldNum" sz="quarter" idx="5"/>
          </p:nvPr>
        </p:nvSpPr>
        <p:spPr/>
        <p:txBody>
          <a:bodyPr/>
          <a:lstStyle/>
          <a:p>
            <a:pPr algn="l" rtl="0"/>
            <a:fld id="{D05CCEB4-38F2-FE4D-A90D-B9EEC505A895}" type="slidenum">
              <a:rPr/>
              <a:t>8</a:t>
            </a:fld>
            <a:endParaRPr lang="fi"/>
          </a:p>
        </p:txBody>
      </p:sp>
    </p:spTree>
    <p:extLst>
      <p:ext uri="{BB962C8B-B14F-4D97-AF65-F5344CB8AC3E}">
        <p14:creationId xmlns:p14="http://schemas.microsoft.com/office/powerpoint/2010/main" val="2301299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fi" dirty="0"/>
          </a:p>
        </p:txBody>
      </p:sp>
      <p:sp>
        <p:nvSpPr>
          <p:cNvPr id="4" name="Platshållare för bildnummer 3"/>
          <p:cNvSpPr>
            <a:spLocks noGrp="1"/>
          </p:cNvSpPr>
          <p:nvPr>
            <p:ph type="sldNum" sz="quarter" idx="5"/>
          </p:nvPr>
        </p:nvSpPr>
        <p:spPr/>
        <p:txBody>
          <a:bodyPr/>
          <a:lstStyle/>
          <a:p>
            <a:pPr algn="l" rtl="0"/>
            <a:fld id="{D05CCEB4-38F2-FE4D-A90D-B9EEC505A895}" type="slidenum">
              <a:rPr/>
              <a:t>9</a:t>
            </a:fld>
            <a:endParaRPr lang="fi"/>
          </a:p>
        </p:txBody>
      </p:sp>
    </p:spTree>
    <p:extLst>
      <p:ext uri="{BB962C8B-B14F-4D97-AF65-F5344CB8AC3E}">
        <p14:creationId xmlns:p14="http://schemas.microsoft.com/office/powerpoint/2010/main" val="1945743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fi" dirty="0"/>
          </a:p>
        </p:txBody>
      </p:sp>
      <p:sp>
        <p:nvSpPr>
          <p:cNvPr id="4" name="Platshållare för bildnummer 3"/>
          <p:cNvSpPr>
            <a:spLocks noGrp="1"/>
          </p:cNvSpPr>
          <p:nvPr>
            <p:ph type="sldNum" sz="quarter" idx="5"/>
          </p:nvPr>
        </p:nvSpPr>
        <p:spPr/>
        <p:txBody>
          <a:bodyPr/>
          <a:lstStyle/>
          <a:p>
            <a:pPr algn="l" rtl="0"/>
            <a:fld id="{D05CCEB4-38F2-FE4D-A90D-B9EEC505A895}" type="slidenum">
              <a:rPr/>
              <a:t>10</a:t>
            </a:fld>
            <a:endParaRPr lang="fi"/>
          </a:p>
        </p:txBody>
      </p:sp>
    </p:spTree>
    <p:extLst>
      <p:ext uri="{BB962C8B-B14F-4D97-AF65-F5344CB8AC3E}">
        <p14:creationId xmlns:p14="http://schemas.microsoft.com/office/powerpoint/2010/main" val="1863593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i" sz="900" b="0" i="0" u="none" strike="noStrike" kern="1200" cap="none" spc="0" normalizeH="0" baseline="0">
                <a:ln>
                  <a:noFill/>
                </a:ln>
                <a:solidFill>
                  <a:prstClr val="black"/>
                </a:solidFill>
                <a:effectLst/>
                <a:uLnTx/>
                <a:uFillTx/>
                <a:latin typeface="+mn-lt"/>
                <a:ea typeface="+mn-ea"/>
                <a:cs typeface="+mn-cs"/>
              </a:rPr>
              <a:t>Velkaa voi olla, vaikkei olisikaan vielä ylivelkaantunut. </a:t>
            </a:r>
            <a:endParaRPr lang="fi" dirty="0"/>
          </a:p>
        </p:txBody>
      </p:sp>
      <p:sp>
        <p:nvSpPr>
          <p:cNvPr id="4" name="Platshållare för bildnummer 3"/>
          <p:cNvSpPr>
            <a:spLocks noGrp="1"/>
          </p:cNvSpPr>
          <p:nvPr>
            <p:ph type="sldNum" sz="quarter" idx="5"/>
          </p:nvPr>
        </p:nvSpPr>
        <p:spPr/>
        <p:txBody>
          <a:bodyPr/>
          <a:lstStyle/>
          <a:p>
            <a:pPr algn="l" rtl="0"/>
            <a:fld id="{D05CCEB4-38F2-FE4D-A90D-B9EEC505A895}" type="slidenum">
              <a:rPr/>
              <a:t>11</a:t>
            </a:fld>
            <a:endParaRPr lang="fi"/>
          </a:p>
        </p:txBody>
      </p:sp>
    </p:spTree>
    <p:extLst>
      <p:ext uri="{BB962C8B-B14F-4D97-AF65-F5344CB8AC3E}">
        <p14:creationId xmlns:p14="http://schemas.microsoft.com/office/powerpoint/2010/main" val="38559843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4123681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cxnSp>
        <p:nvCxnSpPr>
          <p:cNvPr id="7" name="Straight Connector 6">
            <a:extLst>
              <a:ext uri="{FF2B5EF4-FFF2-40B4-BE49-F238E27FC236}">
                <a16:creationId xmlns:a16="http://schemas.microsoft.com/office/drawing/2014/main" id="{89A4F11D-0378-1F49-A422-84BAFE181999}"/>
              </a:ext>
            </a:extLst>
          </p:cNvPr>
          <p:cNvCxnSpPr>
            <a:cxnSpLocks/>
          </p:cNvCxnSpPr>
          <p:nvPr userDrawn="1"/>
        </p:nvCxnSpPr>
        <p:spPr>
          <a:xfrm>
            <a:off x="265189" y="4688363"/>
            <a:ext cx="8613623" cy="0"/>
          </a:xfrm>
          <a:prstGeom prst="line">
            <a:avLst/>
          </a:prstGeom>
          <a:ln w="3175">
            <a:solidFill>
              <a:srgbClr val="FE5000"/>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9067A8B8-F145-754E-B5F5-B60E2613A69D}"/>
              </a:ext>
            </a:extLst>
          </p:cNvPr>
          <p:cNvPicPr>
            <a:picLocks noChangeAspect="1"/>
          </p:cNvPicPr>
          <p:nvPr userDrawn="1"/>
        </p:nvPicPr>
        <p:blipFill>
          <a:blip r:embed="rId2"/>
          <a:stretch>
            <a:fillRect/>
          </a:stretch>
        </p:blipFill>
        <p:spPr>
          <a:xfrm>
            <a:off x="8048130" y="91327"/>
            <a:ext cx="1044500" cy="532800"/>
          </a:xfrm>
          <a:prstGeom prst="rect">
            <a:avLst/>
          </a:prstGeom>
        </p:spPr>
      </p:pic>
    </p:spTree>
    <p:extLst>
      <p:ext uri="{BB962C8B-B14F-4D97-AF65-F5344CB8AC3E}">
        <p14:creationId xmlns:p14="http://schemas.microsoft.com/office/powerpoint/2010/main" val="2945094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cxnSp>
        <p:nvCxnSpPr>
          <p:cNvPr id="7" name="Straight Connector 6">
            <a:extLst>
              <a:ext uri="{FF2B5EF4-FFF2-40B4-BE49-F238E27FC236}">
                <a16:creationId xmlns:a16="http://schemas.microsoft.com/office/drawing/2014/main" id="{89A4F11D-0378-1F49-A422-84BAFE181999}"/>
              </a:ext>
            </a:extLst>
          </p:cNvPr>
          <p:cNvCxnSpPr>
            <a:cxnSpLocks/>
          </p:cNvCxnSpPr>
          <p:nvPr userDrawn="1"/>
        </p:nvCxnSpPr>
        <p:spPr>
          <a:xfrm>
            <a:off x="265189" y="4688363"/>
            <a:ext cx="8613623" cy="0"/>
          </a:xfrm>
          <a:prstGeom prst="line">
            <a:avLst/>
          </a:prstGeom>
          <a:ln w="3175">
            <a:solidFill>
              <a:srgbClr val="FE5000"/>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9067A8B8-F145-754E-B5F5-B60E2613A69D}"/>
              </a:ext>
            </a:extLst>
          </p:cNvPr>
          <p:cNvPicPr>
            <a:picLocks noChangeAspect="1"/>
          </p:cNvPicPr>
          <p:nvPr userDrawn="1"/>
        </p:nvPicPr>
        <p:blipFill>
          <a:blip r:embed="rId3"/>
          <a:stretch>
            <a:fillRect/>
          </a:stretch>
        </p:blipFill>
        <p:spPr>
          <a:xfrm>
            <a:off x="8048130" y="91327"/>
            <a:ext cx="1044500" cy="532800"/>
          </a:xfrm>
          <a:prstGeom prst="rect">
            <a:avLst/>
          </a:prstGeom>
        </p:spPr>
      </p:pic>
    </p:spTree>
    <p:extLst>
      <p:ext uri="{BB962C8B-B14F-4D97-AF65-F5344CB8AC3E}">
        <p14:creationId xmlns:p14="http://schemas.microsoft.com/office/powerpoint/2010/main" val="4188113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cxnSp>
        <p:nvCxnSpPr>
          <p:cNvPr id="7" name="Straight Connector 6">
            <a:extLst>
              <a:ext uri="{FF2B5EF4-FFF2-40B4-BE49-F238E27FC236}">
                <a16:creationId xmlns:a16="http://schemas.microsoft.com/office/drawing/2014/main" id="{89A4F11D-0378-1F49-A422-84BAFE181999}"/>
              </a:ext>
            </a:extLst>
          </p:cNvPr>
          <p:cNvCxnSpPr>
            <a:cxnSpLocks/>
          </p:cNvCxnSpPr>
          <p:nvPr userDrawn="1"/>
        </p:nvCxnSpPr>
        <p:spPr>
          <a:xfrm>
            <a:off x="265189" y="4688363"/>
            <a:ext cx="8613623" cy="0"/>
          </a:xfrm>
          <a:prstGeom prst="line">
            <a:avLst/>
          </a:prstGeom>
          <a:ln w="3175">
            <a:solidFill>
              <a:srgbClr val="FE5000"/>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9067A8B8-F145-754E-B5F5-B60E2613A69D}"/>
              </a:ext>
            </a:extLst>
          </p:cNvPr>
          <p:cNvPicPr>
            <a:picLocks noChangeAspect="1"/>
          </p:cNvPicPr>
          <p:nvPr userDrawn="1"/>
        </p:nvPicPr>
        <p:blipFill>
          <a:blip r:embed="rId3"/>
          <a:stretch>
            <a:fillRect/>
          </a:stretch>
        </p:blipFill>
        <p:spPr>
          <a:xfrm>
            <a:off x="8048130" y="91327"/>
            <a:ext cx="1044500" cy="532800"/>
          </a:xfrm>
          <a:prstGeom prst="rect">
            <a:avLst/>
          </a:prstGeom>
        </p:spPr>
      </p:pic>
    </p:spTree>
    <p:extLst>
      <p:ext uri="{BB962C8B-B14F-4D97-AF65-F5344CB8AC3E}">
        <p14:creationId xmlns:p14="http://schemas.microsoft.com/office/powerpoint/2010/main" val="3028358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FE5000"/>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chemeClr val="bg1"/>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cxnSp>
        <p:nvCxnSpPr>
          <p:cNvPr id="7" name="Straight Connector 6">
            <a:extLst>
              <a:ext uri="{FF2B5EF4-FFF2-40B4-BE49-F238E27FC236}">
                <a16:creationId xmlns:a16="http://schemas.microsoft.com/office/drawing/2014/main" id="{89A4F11D-0378-1F49-A422-84BAFE181999}"/>
              </a:ext>
            </a:extLst>
          </p:cNvPr>
          <p:cNvCxnSpPr>
            <a:cxnSpLocks/>
          </p:cNvCxnSpPr>
          <p:nvPr userDrawn="1"/>
        </p:nvCxnSpPr>
        <p:spPr>
          <a:xfrm>
            <a:off x="265189" y="4688363"/>
            <a:ext cx="861362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6B5AF495-AE0E-3347-97D3-5530D2397288}"/>
              </a:ext>
            </a:extLst>
          </p:cNvPr>
          <p:cNvPicPr>
            <a:picLocks noChangeAspect="1"/>
          </p:cNvPicPr>
          <p:nvPr userDrawn="1"/>
        </p:nvPicPr>
        <p:blipFill>
          <a:blip r:embed="rId2"/>
          <a:stretch>
            <a:fillRect/>
          </a:stretch>
        </p:blipFill>
        <p:spPr>
          <a:xfrm>
            <a:off x="8039801" y="91327"/>
            <a:ext cx="1075287" cy="543074"/>
          </a:xfrm>
          <a:prstGeom prst="rect">
            <a:avLst/>
          </a:prstGeom>
        </p:spPr>
      </p:pic>
    </p:spTree>
    <p:extLst>
      <p:ext uri="{BB962C8B-B14F-4D97-AF65-F5344CB8AC3E}">
        <p14:creationId xmlns:p14="http://schemas.microsoft.com/office/powerpoint/2010/main" val="24025476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rgbClr val="86CBE3"/>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chemeClr val="bg1"/>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cxnSp>
        <p:nvCxnSpPr>
          <p:cNvPr id="7" name="Straight Connector 6">
            <a:extLst>
              <a:ext uri="{FF2B5EF4-FFF2-40B4-BE49-F238E27FC236}">
                <a16:creationId xmlns:a16="http://schemas.microsoft.com/office/drawing/2014/main" id="{89A4F11D-0378-1F49-A422-84BAFE181999}"/>
              </a:ext>
            </a:extLst>
          </p:cNvPr>
          <p:cNvCxnSpPr>
            <a:cxnSpLocks/>
          </p:cNvCxnSpPr>
          <p:nvPr userDrawn="1"/>
        </p:nvCxnSpPr>
        <p:spPr>
          <a:xfrm>
            <a:off x="265189" y="4688363"/>
            <a:ext cx="861362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6B5AF495-AE0E-3347-97D3-5530D2397288}"/>
              </a:ext>
            </a:extLst>
          </p:cNvPr>
          <p:cNvPicPr>
            <a:picLocks noChangeAspect="1"/>
          </p:cNvPicPr>
          <p:nvPr userDrawn="1"/>
        </p:nvPicPr>
        <p:blipFill>
          <a:blip r:embed="rId2"/>
          <a:stretch>
            <a:fillRect/>
          </a:stretch>
        </p:blipFill>
        <p:spPr>
          <a:xfrm>
            <a:off x="8039801" y="91327"/>
            <a:ext cx="1075287" cy="543074"/>
          </a:xfrm>
          <a:prstGeom prst="rect">
            <a:avLst/>
          </a:prstGeom>
        </p:spPr>
      </p:pic>
    </p:spTree>
    <p:extLst>
      <p:ext uri="{BB962C8B-B14F-4D97-AF65-F5344CB8AC3E}">
        <p14:creationId xmlns:p14="http://schemas.microsoft.com/office/powerpoint/2010/main" val="4182773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33503730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3116970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2591012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28563896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1584299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763354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2597663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769423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2001660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31740111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4082159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5082195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5FB6EF1C-0797-7149-8C32-01BA7EE09156}"/>
              </a:ext>
            </a:extLst>
          </p:cNvPr>
          <p:cNvPicPr>
            <a:picLocks noChangeAspect="1"/>
          </p:cNvPicPr>
          <p:nvPr userDrawn="1"/>
        </p:nvPicPr>
        <p:blipFill>
          <a:blip r:embed="rId4"/>
          <a:stretch>
            <a:fillRect/>
          </a:stretch>
        </p:blipFill>
        <p:spPr>
          <a:xfrm>
            <a:off x="8048130" y="91327"/>
            <a:ext cx="1044500" cy="532800"/>
          </a:xfrm>
          <a:prstGeom prst="rect">
            <a:avLst/>
          </a:prstGeom>
        </p:spPr>
      </p:pic>
    </p:spTree>
    <p:extLst>
      <p:ext uri="{BB962C8B-B14F-4D97-AF65-F5344CB8AC3E}">
        <p14:creationId xmlns:p14="http://schemas.microsoft.com/office/powerpoint/2010/main" val="22132090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7C3FCB0E-A737-814A-8A5D-01FA2EDD3012}"/>
              </a:ext>
            </a:extLst>
          </p:cNvPr>
          <p:cNvPicPr>
            <a:picLocks noChangeAspect="1"/>
          </p:cNvPicPr>
          <p:nvPr userDrawn="1"/>
        </p:nvPicPr>
        <p:blipFill>
          <a:blip r:embed="rId4"/>
          <a:stretch>
            <a:fillRect/>
          </a:stretch>
        </p:blipFill>
        <p:spPr>
          <a:xfrm>
            <a:off x="8048130" y="91327"/>
            <a:ext cx="1044500" cy="532800"/>
          </a:xfrm>
          <a:prstGeom prst="rect">
            <a:avLst/>
          </a:prstGeom>
        </p:spPr>
      </p:pic>
    </p:spTree>
    <p:extLst>
      <p:ext uri="{BB962C8B-B14F-4D97-AF65-F5344CB8AC3E}">
        <p14:creationId xmlns:p14="http://schemas.microsoft.com/office/powerpoint/2010/main" val="32366616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25214589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BE5D1-6C39-5FED-C4E9-16E019CC37D2}"/>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444E64-FE16-D45F-05EC-2CB5D0C75C50}"/>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56586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596197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p:nvPicPr>
        <p:blipFill>
          <a:blip r:embed="rId3"/>
          <a:stretch>
            <a:fillRect/>
          </a:stretch>
        </p:blipFill>
        <p:spPr>
          <a:xfrm>
            <a:off x="0" y="9134"/>
            <a:ext cx="2066400" cy="1054072"/>
          </a:xfrm>
          <a:prstGeom prst="rect">
            <a:avLst/>
          </a:prstGeom>
        </p:spPr>
      </p:pic>
      <p:pic>
        <p:nvPicPr>
          <p:cNvPr id="3" name="Picture 2" descr="Logo&#10;&#10;Description automatically generated">
            <a:extLst>
              <a:ext uri="{FF2B5EF4-FFF2-40B4-BE49-F238E27FC236}">
                <a16:creationId xmlns:a16="http://schemas.microsoft.com/office/drawing/2014/main" id="{28EB5B7F-5597-F040-B233-50546AE96238}"/>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2178570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p:nvPicPr>
        <p:blipFill>
          <a:blip r:embed="rId3"/>
          <a:stretch>
            <a:fillRect/>
          </a:stretch>
        </p:blipFill>
        <p:spPr>
          <a:xfrm>
            <a:off x="0" y="9134"/>
            <a:ext cx="2066400" cy="1054072"/>
          </a:xfrm>
          <a:prstGeom prst="rect">
            <a:avLst/>
          </a:prstGeom>
        </p:spPr>
      </p:pic>
      <p:pic>
        <p:nvPicPr>
          <p:cNvPr id="3" name="Picture 2" descr="Logo&#10;&#10;Description automatically generated">
            <a:extLst>
              <a:ext uri="{FF2B5EF4-FFF2-40B4-BE49-F238E27FC236}">
                <a16:creationId xmlns:a16="http://schemas.microsoft.com/office/drawing/2014/main" id="{30806376-322D-F04C-BE3E-FA3F0EC466DF}"/>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3233083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p:nvPicPr>
        <p:blipFill>
          <a:blip r:embed="rId3"/>
          <a:stretch>
            <a:fillRect/>
          </a:stretch>
        </p:blipFill>
        <p:spPr>
          <a:xfrm>
            <a:off x="0" y="9134"/>
            <a:ext cx="2066400" cy="1054072"/>
          </a:xfrm>
          <a:prstGeom prst="rect">
            <a:avLst/>
          </a:prstGeom>
        </p:spPr>
      </p:pic>
      <p:pic>
        <p:nvPicPr>
          <p:cNvPr id="3" name="Picture 2" descr="Logo&#10;&#10;Description automatically generated">
            <a:extLst>
              <a:ext uri="{FF2B5EF4-FFF2-40B4-BE49-F238E27FC236}">
                <a16:creationId xmlns:a16="http://schemas.microsoft.com/office/drawing/2014/main" id="{C8CA73AB-BCE8-A145-AD7E-624B9B3CFF8D}"/>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18423109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p:nvPicPr>
        <p:blipFill>
          <a:blip r:embed="rId3"/>
          <a:stretch>
            <a:fillRect/>
          </a:stretch>
        </p:blipFill>
        <p:spPr>
          <a:xfrm>
            <a:off x="0" y="9134"/>
            <a:ext cx="2066400" cy="1054072"/>
          </a:xfrm>
          <a:prstGeom prst="rect">
            <a:avLst/>
          </a:prstGeom>
        </p:spPr>
      </p:pic>
      <p:pic>
        <p:nvPicPr>
          <p:cNvPr id="3" name="Picture 2" descr="Logo&#10;&#10;Description automatically generated">
            <a:extLst>
              <a:ext uri="{FF2B5EF4-FFF2-40B4-BE49-F238E27FC236}">
                <a16:creationId xmlns:a16="http://schemas.microsoft.com/office/drawing/2014/main" id="{88267891-4F6A-A24A-89D3-9433843DE180}"/>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25224686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p:nvPicPr>
        <p:blipFill>
          <a:blip r:embed="rId3"/>
          <a:stretch>
            <a:fillRect/>
          </a:stretch>
        </p:blipFill>
        <p:spPr>
          <a:xfrm>
            <a:off x="0" y="9134"/>
            <a:ext cx="2066400" cy="1054072"/>
          </a:xfrm>
          <a:prstGeom prst="rect">
            <a:avLst/>
          </a:prstGeom>
        </p:spPr>
      </p:pic>
      <p:pic>
        <p:nvPicPr>
          <p:cNvPr id="3" name="Picture 2" descr="Logo&#10;&#10;Description automatically generated">
            <a:extLst>
              <a:ext uri="{FF2B5EF4-FFF2-40B4-BE49-F238E27FC236}">
                <a16:creationId xmlns:a16="http://schemas.microsoft.com/office/drawing/2014/main" id="{3E5E9F82-34B5-0B4C-8CB5-DA8D5DE55742}"/>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38494200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p:nvPicPr>
        <p:blipFill>
          <a:blip r:embed="rId3"/>
          <a:stretch>
            <a:fillRect/>
          </a:stretch>
        </p:blipFill>
        <p:spPr>
          <a:xfrm>
            <a:off x="0" y="9134"/>
            <a:ext cx="2066400" cy="1054072"/>
          </a:xfrm>
          <a:prstGeom prst="rect">
            <a:avLst/>
          </a:prstGeom>
        </p:spPr>
      </p:pic>
      <p:pic>
        <p:nvPicPr>
          <p:cNvPr id="3" name="Picture 2" descr="Logo&#10;&#10;Description automatically generated">
            <a:extLst>
              <a:ext uri="{FF2B5EF4-FFF2-40B4-BE49-F238E27FC236}">
                <a16:creationId xmlns:a16="http://schemas.microsoft.com/office/drawing/2014/main" id="{BAB32701-3EDB-1B44-BD97-071A0A0228E3}"/>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667728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p:nvPicPr>
        <p:blipFill>
          <a:blip r:embed="rId3"/>
          <a:stretch>
            <a:fillRect/>
          </a:stretch>
        </p:blipFill>
        <p:spPr>
          <a:xfrm>
            <a:off x="0" y="9134"/>
            <a:ext cx="2066400" cy="1054072"/>
          </a:xfrm>
          <a:prstGeom prst="rect">
            <a:avLst/>
          </a:prstGeom>
        </p:spPr>
      </p:pic>
      <p:pic>
        <p:nvPicPr>
          <p:cNvPr id="3" name="Picture 2" descr="Logo&#10;&#10;Description automatically generated">
            <a:extLst>
              <a:ext uri="{FF2B5EF4-FFF2-40B4-BE49-F238E27FC236}">
                <a16:creationId xmlns:a16="http://schemas.microsoft.com/office/drawing/2014/main" id="{D9971695-6FC4-F348-A080-5BA91860676C}"/>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14886540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p:nvPicPr>
        <p:blipFill>
          <a:blip r:embed="rId3"/>
          <a:stretch>
            <a:fillRect/>
          </a:stretch>
        </p:blipFill>
        <p:spPr>
          <a:xfrm>
            <a:off x="0" y="9134"/>
            <a:ext cx="2066400" cy="1054072"/>
          </a:xfrm>
          <a:prstGeom prst="rect">
            <a:avLst/>
          </a:prstGeom>
        </p:spPr>
      </p:pic>
      <p:pic>
        <p:nvPicPr>
          <p:cNvPr id="3" name="Picture 2" descr="Logo&#10;&#10;Description automatically generated">
            <a:extLst>
              <a:ext uri="{FF2B5EF4-FFF2-40B4-BE49-F238E27FC236}">
                <a16:creationId xmlns:a16="http://schemas.microsoft.com/office/drawing/2014/main" id="{A84231BD-47B4-294E-A115-A2C457DF57C0}"/>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2705566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p:nvPicPr>
        <p:blipFill>
          <a:blip r:embed="rId3"/>
          <a:stretch>
            <a:fillRect/>
          </a:stretch>
        </p:blipFill>
        <p:spPr>
          <a:xfrm>
            <a:off x="0" y="9134"/>
            <a:ext cx="2066400" cy="1054072"/>
          </a:xfrm>
          <a:prstGeom prst="rect">
            <a:avLst/>
          </a:prstGeom>
        </p:spPr>
      </p:pic>
      <p:pic>
        <p:nvPicPr>
          <p:cNvPr id="3" name="Picture 2" descr="Logo&#10;&#10;Description automatically generated">
            <a:extLst>
              <a:ext uri="{FF2B5EF4-FFF2-40B4-BE49-F238E27FC236}">
                <a16:creationId xmlns:a16="http://schemas.microsoft.com/office/drawing/2014/main" id="{3DC6B91D-57A0-9E4A-AB23-4F8B5B2A02A4}"/>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32225480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cxnSp>
        <p:nvCxnSpPr>
          <p:cNvPr id="7" name="Straight Connector 6">
            <a:extLst>
              <a:ext uri="{FF2B5EF4-FFF2-40B4-BE49-F238E27FC236}">
                <a16:creationId xmlns:a16="http://schemas.microsoft.com/office/drawing/2014/main" id="{89A4F11D-0378-1F49-A422-84BAFE181999}"/>
              </a:ext>
            </a:extLst>
          </p:cNvPr>
          <p:cNvCxnSpPr>
            <a:cxnSpLocks/>
          </p:cNvCxnSpPr>
          <p:nvPr/>
        </p:nvCxnSpPr>
        <p:spPr>
          <a:xfrm>
            <a:off x="265189" y="4688363"/>
            <a:ext cx="8613623" cy="0"/>
          </a:xfrm>
          <a:prstGeom prst="line">
            <a:avLst/>
          </a:prstGeom>
          <a:ln w="3175">
            <a:solidFill>
              <a:srgbClr val="FE5000"/>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9067A8B8-F145-754E-B5F5-B60E2613A69D}"/>
              </a:ext>
            </a:extLst>
          </p:cNvPr>
          <p:cNvPicPr>
            <a:picLocks noChangeAspect="1"/>
          </p:cNvPicPr>
          <p:nvPr/>
        </p:nvPicPr>
        <p:blipFill>
          <a:blip r:embed="rId2"/>
          <a:stretch>
            <a:fillRect/>
          </a:stretch>
        </p:blipFill>
        <p:spPr>
          <a:xfrm>
            <a:off x="8048130" y="91327"/>
            <a:ext cx="1044500" cy="532800"/>
          </a:xfrm>
          <a:prstGeom prst="rect">
            <a:avLst/>
          </a:prstGeom>
        </p:spPr>
      </p:pic>
      <p:cxnSp>
        <p:nvCxnSpPr>
          <p:cNvPr id="5" name="Straight Connector 4">
            <a:extLst>
              <a:ext uri="{FF2B5EF4-FFF2-40B4-BE49-F238E27FC236}">
                <a16:creationId xmlns:a16="http://schemas.microsoft.com/office/drawing/2014/main" id="{534E53F2-D39B-5846-A53B-346AA978CCBD}"/>
              </a:ext>
            </a:extLst>
          </p:cNvPr>
          <p:cNvCxnSpPr>
            <a:cxnSpLocks/>
          </p:cNvCxnSpPr>
          <p:nvPr userDrawn="1"/>
        </p:nvCxnSpPr>
        <p:spPr>
          <a:xfrm>
            <a:off x="265189" y="4688363"/>
            <a:ext cx="8613623" cy="0"/>
          </a:xfrm>
          <a:prstGeom prst="line">
            <a:avLst/>
          </a:prstGeom>
          <a:ln w="3175">
            <a:solidFill>
              <a:srgbClr val="FE5000"/>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DED4761E-E664-A34A-9153-97A5D4832CAE}"/>
              </a:ext>
            </a:extLst>
          </p:cNvPr>
          <p:cNvPicPr>
            <a:picLocks noChangeAspect="1"/>
          </p:cNvPicPr>
          <p:nvPr userDrawn="1"/>
        </p:nvPicPr>
        <p:blipFill>
          <a:blip r:embed="rId2"/>
          <a:stretch>
            <a:fillRect/>
          </a:stretch>
        </p:blipFill>
        <p:spPr>
          <a:xfrm>
            <a:off x="8048130" y="91327"/>
            <a:ext cx="1044500" cy="532800"/>
          </a:xfrm>
          <a:prstGeom prst="rect">
            <a:avLst/>
          </a:prstGeom>
        </p:spPr>
      </p:pic>
    </p:spTree>
    <p:extLst>
      <p:ext uri="{BB962C8B-B14F-4D97-AF65-F5344CB8AC3E}">
        <p14:creationId xmlns:p14="http://schemas.microsoft.com/office/powerpoint/2010/main" val="443124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23204353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cxnSp>
        <p:nvCxnSpPr>
          <p:cNvPr id="7" name="Straight Connector 6">
            <a:extLst>
              <a:ext uri="{FF2B5EF4-FFF2-40B4-BE49-F238E27FC236}">
                <a16:creationId xmlns:a16="http://schemas.microsoft.com/office/drawing/2014/main" id="{89A4F11D-0378-1F49-A422-84BAFE181999}"/>
              </a:ext>
            </a:extLst>
          </p:cNvPr>
          <p:cNvCxnSpPr>
            <a:cxnSpLocks/>
          </p:cNvCxnSpPr>
          <p:nvPr/>
        </p:nvCxnSpPr>
        <p:spPr>
          <a:xfrm>
            <a:off x="265189" y="4688363"/>
            <a:ext cx="8613623" cy="0"/>
          </a:xfrm>
          <a:prstGeom prst="line">
            <a:avLst/>
          </a:prstGeom>
          <a:ln w="3175">
            <a:solidFill>
              <a:srgbClr val="FE5000"/>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9067A8B8-F145-754E-B5F5-B60E2613A69D}"/>
              </a:ext>
            </a:extLst>
          </p:cNvPr>
          <p:cNvPicPr>
            <a:picLocks noChangeAspect="1"/>
          </p:cNvPicPr>
          <p:nvPr/>
        </p:nvPicPr>
        <p:blipFill>
          <a:blip r:embed="rId3"/>
          <a:stretch>
            <a:fillRect/>
          </a:stretch>
        </p:blipFill>
        <p:spPr>
          <a:xfrm>
            <a:off x="8048130" y="91327"/>
            <a:ext cx="1044500" cy="532800"/>
          </a:xfrm>
          <a:prstGeom prst="rect">
            <a:avLst/>
          </a:prstGeom>
        </p:spPr>
      </p:pic>
      <p:cxnSp>
        <p:nvCxnSpPr>
          <p:cNvPr id="5" name="Straight Connector 4">
            <a:extLst>
              <a:ext uri="{FF2B5EF4-FFF2-40B4-BE49-F238E27FC236}">
                <a16:creationId xmlns:a16="http://schemas.microsoft.com/office/drawing/2014/main" id="{EAC11079-2093-814C-B9F1-E92D9A0DAEF0}"/>
              </a:ext>
            </a:extLst>
          </p:cNvPr>
          <p:cNvCxnSpPr>
            <a:cxnSpLocks/>
          </p:cNvCxnSpPr>
          <p:nvPr userDrawn="1"/>
        </p:nvCxnSpPr>
        <p:spPr>
          <a:xfrm>
            <a:off x="265189" y="4688363"/>
            <a:ext cx="8613623" cy="0"/>
          </a:xfrm>
          <a:prstGeom prst="line">
            <a:avLst/>
          </a:prstGeom>
          <a:ln w="3175">
            <a:solidFill>
              <a:srgbClr val="FE5000"/>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69259AFD-63B8-144C-9908-68E74A61E880}"/>
              </a:ext>
            </a:extLst>
          </p:cNvPr>
          <p:cNvPicPr>
            <a:picLocks noChangeAspect="1"/>
          </p:cNvPicPr>
          <p:nvPr userDrawn="1"/>
        </p:nvPicPr>
        <p:blipFill>
          <a:blip r:embed="rId3"/>
          <a:stretch>
            <a:fillRect/>
          </a:stretch>
        </p:blipFill>
        <p:spPr>
          <a:xfrm>
            <a:off x="8048130" y="91327"/>
            <a:ext cx="1044500" cy="532800"/>
          </a:xfrm>
          <a:prstGeom prst="rect">
            <a:avLst/>
          </a:prstGeom>
        </p:spPr>
      </p:pic>
    </p:spTree>
    <p:extLst>
      <p:ext uri="{BB962C8B-B14F-4D97-AF65-F5344CB8AC3E}">
        <p14:creationId xmlns:p14="http://schemas.microsoft.com/office/powerpoint/2010/main" val="9364140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cxnSp>
        <p:nvCxnSpPr>
          <p:cNvPr id="7" name="Straight Connector 6">
            <a:extLst>
              <a:ext uri="{FF2B5EF4-FFF2-40B4-BE49-F238E27FC236}">
                <a16:creationId xmlns:a16="http://schemas.microsoft.com/office/drawing/2014/main" id="{89A4F11D-0378-1F49-A422-84BAFE181999}"/>
              </a:ext>
            </a:extLst>
          </p:cNvPr>
          <p:cNvCxnSpPr>
            <a:cxnSpLocks/>
          </p:cNvCxnSpPr>
          <p:nvPr/>
        </p:nvCxnSpPr>
        <p:spPr>
          <a:xfrm>
            <a:off x="265189" y="4688363"/>
            <a:ext cx="8613623" cy="0"/>
          </a:xfrm>
          <a:prstGeom prst="line">
            <a:avLst/>
          </a:prstGeom>
          <a:ln w="3175">
            <a:solidFill>
              <a:srgbClr val="FE5000"/>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9067A8B8-F145-754E-B5F5-B60E2613A69D}"/>
              </a:ext>
            </a:extLst>
          </p:cNvPr>
          <p:cNvPicPr>
            <a:picLocks noChangeAspect="1"/>
          </p:cNvPicPr>
          <p:nvPr/>
        </p:nvPicPr>
        <p:blipFill>
          <a:blip r:embed="rId3"/>
          <a:stretch>
            <a:fillRect/>
          </a:stretch>
        </p:blipFill>
        <p:spPr>
          <a:xfrm>
            <a:off x="8048130" y="91327"/>
            <a:ext cx="1044500" cy="532800"/>
          </a:xfrm>
          <a:prstGeom prst="rect">
            <a:avLst/>
          </a:prstGeom>
        </p:spPr>
      </p:pic>
      <p:cxnSp>
        <p:nvCxnSpPr>
          <p:cNvPr id="5" name="Straight Connector 4">
            <a:extLst>
              <a:ext uri="{FF2B5EF4-FFF2-40B4-BE49-F238E27FC236}">
                <a16:creationId xmlns:a16="http://schemas.microsoft.com/office/drawing/2014/main" id="{48885B74-4967-0749-B1C8-5AA6E2AB55E3}"/>
              </a:ext>
            </a:extLst>
          </p:cNvPr>
          <p:cNvCxnSpPr>
            <a:cxnSpLocks/>
          </p:cNvCxnSpPr>
          <p:nvPr userDrawn="1"/>
        </p:nvCxnSpPr>
        <p:spPr>
          <a:xfrm>
            <a:off x="265189" y="4688363"/>
            <a:ext cx="8613623" cy="0"/>
          </a:xfrm>
          <a:prstGeom prst="line">
            <a:avLst/>
          </a:prstGeom>
          <a:ln w="3175">
            <a:solidFill>
              <a:srgbClr val="FE5000"/>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D6DD2713-ECF4-1A4D-8305-006385C3E2FD}"/>
              </a:ext>
            </a:extLst>
          </p:cNvPr>
          <p:cNvPicPr>
            <a:picLocks noChangeAspect="1"/>
          </p:cNvPicPr>
          <p:nvPr userDrawn="1"/>
        </p:nvPicPr>
        <p:blipFill>
          <a:blip r:embed="rId3"/>
          <a:stretch>
            <a:fillRect/>
          </a:stretch>
        </p:blipFill>
        <p:spPr>
          <a:xfrm>
            <a:off x="8048130" y="91327"/>
            <a:ext cx="1044500" cy="532800"/>
          </a:xfrm>
          <a:prstGeom prst="rect">
            <a:avLst/>
          </a:prstGeom>
        </p:spPr>
      </p:pic>
    </p:spTree>
    <p:extLst>
      <p:ext uri="{BB962C8B-B14F-4D97-AF65-F5344CB8AC3E}">
        <p14:creationId xmlns:p14="http://schemas.microsoft.com/office/powerpoint/2010/main" val="33238494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FE5000"/>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chemeClr val="bg1"/>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cxnSp>
        <p:nvCxnSpPr>
          <p:cNvPr id="7" name="Straight Connector 6">
            <a:extLst>
              <a:ext uri="{FF2B5EF4-FFF2-40B4-BE49-F238E27FC236}">
                <a16:creationId xmlns:a16="http://schemas.microsoft.com/office/drawing/2014/main" id="{89A4F11D-0378-1F49-A422-84BAFE181999}"/>
              </a:ext>
            </a:extLst>
          </p:cNvPr>
          <p:cNvCxnSpPr>
            <a:cxnSpLocks/>
          </p:cNvCxnSpPr>
          <p:nvPr/>
        </p:nvCxnSpPr>
        <p:spPr>
          <a:xfrm>
            <a:off x="265189" y="4688363"/>
            <a:ext cx="861362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6B5AF495-AE0E-3347-97D3-5530D2397288}"/>
              </a:ext>
            </a:extLst>
          </p:cNvPr>
          <p:cNvPicPr>
            <a:picLocks noChangeAspect="1"/>
          </p:cNvPicPr>
          <p:nvPr/>
        </p:nvPicPr>
        <p:blipFill>
          <a:blip r:embed="rId2"/>
          <a:stretch>
            <a:fillRect/>
          </a:stretch>
        </p:blipFill>
        <p:spPr>
          <a:xfrm>
            <a:off x="8039801" y="91327"/>
            <a:ext cx="1075287" cy="543074"/>
          </a:xfrm>
          <a:prstGeom prst="rect">
            <a:avLst/>
          </a:prstGeom>
        </p:spPr>
      </p:pic>
      <p:cxnSp>
        <p:nvCxnSpPr>
          <p:cNvPr id="5" name="Straight Connector 4">
            <a:extLst>
              <a:ext uri="{FF2B5EF4-FFF2-40B4-BE49-F238E27FC236}">
                <a16:creationId xmlns:a16="http://schemas.microsoft.com/office/drawing/2014/main" id="{C10D040B-42B7-7C4B-BA72-2F21DD2725BD}"/>
              </a:ext>
            </a:extLst>
          </p:cNvPr>
          <p:cNvCxnSpPr>
            <a:cxnSpLocks/>
          </p:cNvCxnSpPr>
          <p:nvPr userDrawn="1"/>
        </p:nvCxnSpPr>
        <p:spPr>
          <a:xfrm>
            <a:off x="265189" y="4688363"/>
            <a:ext cx="861362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491689FD-A659-7D4F-BB14-3736333C178E}"/>
              </a:ext>
            </a:extLst>
          </p:cNvPr>
          <p:cNvPicPr>
            <a:picLocks noChangeAspect="1"/>
          </p:cNvPicPr>
          <p:nvPr userDrawn="1"/>
        </p:nvPicPr>
        <p:blipFill>
          <a:blip r:embed="rId2"/>
          <a:stretch>
            <a:fillRect/>
          </a:stretch>
        </p:blipFill>
        <p:spPr>
          <a:xfrm>
            <a:off x="8039801" y="91327"/>
            <a:ext cx="1075287" cy="543074"/>
          </a:xfrm>
          <a:prstGeom prst="rect">
            <a:avLst/>
          </a:prstGeom>
        </p:spPr>
      </p:pic>
    </p:spTree>
    <p:extLst>
      <p:ext uri="{BB962C8B-B14F-4D97-AF65-F5344CB8AC3E}">
        <p14:creationId xmlns:p14="http://schemas.microsoft.com/office/powerpoint/2010/main" val="34044124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8_Custom Layout">
    <p:bg>
      <p:bgPr>
        <a:solidFill>
          <a:srgbClr val="86CBE3"/>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chemeClr val="bg1"/>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cxnSp>
        <p:nvCxnSpPr>
          <p:cNvPr id="7" name="Straight Connector 6">
            <a:extLst>
              <a:ext uri="{FF2B5EF4-FFF2-40B4-BE49-F238E27FC236}">
                <a16:creationId xmlns:a16="http://schemas.microsoft.com/office/drawing/2014/main" id="{89A4F11D-0378-1F49-A422-84BAFE181999}"/>
              </a:ext>
            </a:extLst>
          </p:cNvPr>
          <p:cNvCxnSpPr>
            <a:cxnSpLocks/>
          </p:cNvCxnSpPr>
          <p:nvPr/>
        </p:nvCxnSpPr>
        <p:spPr>
          <a:xfrm>
            <a:off x="265189" y="4688363"/>
            <a:ext cx="861362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6B5AF495-AE0E-3347-97D3-5530D2397288}"/>
              </a:ext>
            </a:extLst>
          </p:cNvPr>
          <p:cNvPicPr>
            <a:picLocks noChangeAspect="1"/>
          </p:cNvPicPr>
          <p:nvPr/>
        </p:nvPicPr>
        <p:blipFill>
          <a:blip r:embed="rId2"/>
          <a:stretch>
            <a:fillRect/>
          </a:stretch>
        </p:blipFill>
        <p:spPr>
          <a:xfrm>
            <a:off x="8039801" y="91327"/>
            <a:ext cx="1075287" cy="543074"/>
          </a:xfrm>
          <a:prstGeom prst="rect">
            <a:avLst/>
          </a:prstGeom>
        </p:spPr>
      </p:pic>
      <p:cxnSp>
        <p:nvCxnSpPr>
          <p:cNvPr id="5" name="Straight Connector 4">
            <a:extLst>
              <a:ext uri="{FF2B5EF4-FFF2-40B4-BE49-F238E27FC236}">
                <a16:creationId xmlns:a16="http://schemas.microsoft.com/office/drawing/2014/main" id="{25BDF57F-C6BE-3240-99D1-B9C168B6F8C3}"/>
              </a:ext>
            </a:extLst>
          </p:cNvPr>
          <p:cNvCxnSpPr>
            <a:cxnSpLocks/>
          </p:cNvCxnSpPr>
          <p:nvPr userDrawn="1"/>
        </p:nvCxnSpPr>
        <p:spPr>
          <a:xfrm>
            <a:off x="265189" y="4688363"/>
            <a:ext cx="861362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502696EB-3C93-5C40-A291-92DD5284CB90}"/>
              </a:ext>
            </a:extLst>
          </p:cNvPr>
          <p:cNvPicPr>
            <a:picLocks noChangeAspect="1"/>
          </p:cNvPicPr>
          <p:nvPr userDrawn="1"/>
        </p:nvPicPr>
        <p:blipFill>
          <a:blip r:embed="rId2"/>
          <a:stretch>
            <a:fillRect/>
          </a:stretch>
        </p:blipFill>
        <p:spPr>
          <a:xfrm>
            <a:off x="8039801" y="91327"/>
            <a:ext cx="1075287" cy="543074"/>
          </a:xfrm>
          <a:prstGeom prst="rect">
            <a:avLst/>
          </a:prstGeom>
        </p:spPr>
      </p:pic>
    </p:spTree>
    <p:extLst>
      <p:ext uri="{BB962C8B-B14F-4D97-AF65-F5344CB8AC3E}">
        <p14:creationId xmlns:p14="http://schemas.microsoft.com/office/powerpoint/2010/main" val="16798815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3FDDA775-7330-2345-A244-12A943A0A4D1}"/>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695737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EAD92468-5E27-5942-A8E7-6140982A2CB4}"/>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17969625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49F3F744-CE19-5041-BAA2-917C04A2D94E}"/>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24271543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A1D4BA6C-F5D9-BE46-95D6-C88351BCDBA7}"/>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16628729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4E68BD83-57EF-2D4F-8238-526440F6506A}"/>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17767356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8BDE1866-5EDE-8C4C-824B-D051E5D16098}"/>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2089755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9792284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D09FD4FC-E075-B048-A86A-5B08460C72AE}"/>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25362069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32C9B67A-62CC-C54F-A2D3-F95BCF102E4F}"/>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19126451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3F172B2A-B096-4F40-A67C-BDD2717A6500}"/>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9293425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1F259D21-B01B-DC4A-895B-F663838FC93F}"/>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27912542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6F571AAE-2BC9-6F43-A156-D5B5552F610E}"/>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31446517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5FB6EF1C-0797-7149-8C32-01BA7EE09156}"/>
              </a:ext>
            </a:extLst>
          </p:cNvPr>
          <p:cNvPicPr>
            <a:picLocks noChangeAspect="1"/>
          </p:cNvPicPr>
          <p:nvPr/>
        </p:nvPicPr>
        <p:blipFill>
          <a:blip r:embed="rId4"/>
          <a:stretch>
            <a:fillRect/>
          </a:stretch>
        </p:blipFill>
        <p:spPr>
          <a:xfrm>
            <a:off x="8048130" y="91327"/>
            <a:ext cx="1044500" cy="532800"/>
          </a:xfrm>
          <a:prstGeom prst="rect">
            <a:avLst/>
          </a:prstGeom>
        </p:spPr>
      </p:pic>
      <p:pic>
        <p:nvPicPr>
          <p:cNvPr id="7" name="Picture 6" descr="Logo&#10;&#10;Description automatically generated">
            <a:extLst>
              <a:ext uri="{FF2B5EF4-FFF2-40B4-BE49-F238E27FC236}">
                <a16:creationId xmlns:a16="http://schemas.microsoft.com/office/drawing/2014/main" id="{8679E7F1-BFAF-6F42-8DAB-386C8C58C7D6}"/>
              </a:ext>
            </a:extLst>
          </p:cNvPr>
          <p:cNvPicPr>
            <a:picLocks noChangeAspect="1"/>
          </p:cNvPicPr>
          <p:nvPr userDrawn="1"/>
        </p:nvPicPr>
        <p:blipFill>
          <a:blip r:embed="rId3"/>
          <a:stretch>
            <a:fillRect/>
          </a:stretch>
        </p:blipFill>
        <p:spPr>
          <a:xfrm>
            <a:off x="8039801" y="91327"/>
            <a:ext cx="1075287" cy="543074"/>
          </a:xfrm>
          <a:prstGeom prst="rect">
            <a:avLst/>
          </a:prstGeom>
        </p:spPr>
      </p:pic>
      <p:pic>
        <p:nvPicPr>
          <p:cNvPr id="8" name="Picture 7" descr="Logo&#10;&#10;Description automatically generated">
            <a:extLst>
              <a:ext uri="{FF2B5EF4-FFF2-40B4-BE49-F238E27FC236}">
                <a16:creationId xmlns:a16="http://schemas.microsoft.com/office/drawing/2014/main" id="{30DB6DBC-F00D-2D4A-B1E0-F23C9EE365F8}"/>
              </a:ext>
            </a:extLst>
          </p:cNvPr>
          <p:cNvPicPr>
            <a:picLocks noChangeAspect="1"/>
          </p:cNvPicPr>
          <p:nvPr userDrawn="1"/>
        </p:nvPicPr>
        <p:blipFill>
          <a:blip r:embed="rId4"/>
          <a:stretch>
            <a:fillRect/>
          </a:stretch>
        </p:blipFill>
        <p:spPr>
          <a:xfrm>
            <a:off x="8048130" y="91327"/>
            <a:ext cx="1044500" cy="532800"/>
          </a:xfrm>
          <a:prstGeom prst="rect">
            <a:avLst/>
          </a:prstGeom>
        </p:spPr>
      </p:pic>
    </p:spTree>
    <p:extLst>
      <p:ext uri="{BB962C8B-B14F-4D97-AF65-F5344CB8AC3E}">
        <p14:creationId xmlns:p14="http://schemas.microsoft.com/office/powerpoint/2010/main" val="5897957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7C3FCB0E-A737-814A-8A5D-01FA2EDD3012}"/>
              </a:ext>
            </a:extLst>
          </p:cNvPr>
          <p:cNvPicPr>
            <a:picLocks noChangeAspect="1"/>
          </p:cNvPicPr>
          <p:nvPr/>
        </p:nvPicPr>
        <p:blipFill>
          <a:blip r:embed="rId4"/>
          <a:stretch>
            <a:fillRect/>
          </a:stretch>
        </p:blipFill>
        <p:spPr>
          <a:xfrm>
            <a:off x="8048130" y="91327"/>
            <a:ext cx="1044500" cy="532800"/>
          </a:xfrm>
          <a:prstGeom prst="rect">
            <a:avLst/>
          </a:prstGeom>
        </p:spPr>
      </p:pic>
      <p:pic>
        <p:nvPicPr>
          <p:cNvPr id="7" name="Picture 6" descr="Logo&#10;&#10;Description automatically generated">
            <a:extLst>
              <a:ext uri="{FF2B5EF4-FFF2-40B4-BE49-F238E27FC236}">
                <a16:creationId xmlns:a16="http://schemas.microsoft.com/office/drawing/2014/main" id="{C32375EA-75F0-574C-9004-32F2C8CE5E74}"/>
              </a:ext>
            </a:extLst>
          </p:cNvPr>
          <p:cNvPicPr>
            <a:picLocks noChangeAspect="1"/>
          </p:cNvPicPr>
          <p:nvPr userDrawn="1"/>
        </p:nvPicPr>
        <p:blipFill>
          <a:blip r:embed="rId3"/>
          <a:stretch>
            <a:fillRect/>
          </a:stretch>
        </p:blipFill>
        <p:spPr>
          <a:xfrm>
            <a:off x="8039801" y="91327"/>
            <a:ext cx="1075287" cy="543074"/>
          </a:xfrm>
          <a:prstGeom prst="rect">
            <a:avLst/>
          </a:prstGeom>
        </p:spPr>
      </p:pic>
      <p:pic>
        <p:nvPicPr>
          <p:cNvPr id="8" name="Picture 7" descr="Logo&#10;&#10;Description automatically generated">
            <a:extLst>
              <a:ext uri="{FF2B5EF4-FFF2-40B4-BE49-F238E27FC236}">
                <a16:creationId xmlns:a16="http://schemas.microsoft.com/office/drawing/2014/main" id="{72B26E26-5BA8-C449-BA3C-C0CD7C2C80BC}"/>
              </a:ext>
            </a:extLst>
          </p:cNvPr>
          <p:cNvPicPr>
            <a:picLocks noChangeAspect="1"/>
          </p:cNvPicPr>
          <p:nvPr userDrawn="1"/>
        </p:nvPicPr>
        <p:blipFill>
          <a:blip r:embed="rId4"/>
          <a:stretch>
            <a:fillRect/>
          </a:stretch>
        </p:blipFill>
        <p:spPr>
          <a:xfrm>
            <a:off x="8048130" y="91327"/>
            <a:ext cx="1044500" cy="532800"/>
          </a:xfrm>
          <a:prstGeom prst="rect">
            <a:avLst/>
          </a:prstGeom>
        </p:spPr>
      </p:pic>
    </p:spTree>
    <p:extLst>
      <p:ext uri="{BB962C8B-B14F-4D97-AF65-F5344CB8AC3E}">
        <p14:creationId xmlns:p14="http://schemas.microsoft.com/office/powerpoint/2010/main" val="30275921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37BF9F9A-49F3-7945-B432-668525985933}"/>
              </a:ext>
            </a:extLst>
          </p:cNvPr>
          <p:cNvPicPr>
            <a:picLocks noChangeAspect="1"/>
          </p:cNvPicPr>
          <p:nvPr userDrawn="1"/>
        </p:nvPicPr>
        <p:blipFill>
          <a:blip r:embed="rId3"/>
          <a:stretch>
            <a:fillRect/>
          </a:stretch>
        </p:blipFill>
        <p:spPr>
          <a:xfrm>
            <a:off x="8039801" y="91327"/>
            <a:ext cx="1075287" cy="543074"/>
          </a:xfrm>
          <a:prstGeom prst="rect">
            <a:avLst/>
          </a:prstGeom>
        </p:spPr>
      </p:pic>
    </p:spTree>
    <p:extLst>
      <p:ext uri="{BB962C8B-B14F-4D97-AF65-F5344CB8AC3E}">
        <p14:creationId xmlns:p14="http://schemas.microsoft.com/office/powerpoint/2010/main" val="13134509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3661C-6E01-580A-3A1D-BE538A86E90B}"/>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8ED55D-6952-161A-0AAC-CAA8BE28B396}"/>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2017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3071281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1568281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1265091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userDrawn="1"/>
        </p:nvPicPr>
        <p:blipFill>
          <a:blip r:embed="rId3"/>
          <a:stretch>
            <a:fillRect/>
          </a:stretch>
        </p:blipFill>
        <p:spPr>
          <a:xfrm>
            <a:off x="0" y="9134"/>
            <a:ext cx="2066400" cy="1054072"/>
          </a:xfrm>
          <a:prstGeom prst="rect">
            <a:avLst/>
          </a:prstGeom>
        </p:spPr>
      </p:pic>
    </p:spTree>
    <p:extLst>
      <p:ext uri="{BB962C8B-B14F-4D97-AF65-F5344CB8AC3E}">
        <p14:creationId xmlns:p14="http://schemas.microsoft.com/office/powerpoint/2010/main" val="3016985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1F6447-03BE-064C-9B44-041D832C9A79}"/>
              </a:ext>
            </a:extLst>
          </p:cNvPr>
          <p:cNvSpPr>
            <a:spLocks noGrp="1"/>
          </p:cNvSpPr>
          <p:nvPr>
            <p:ph type="title"/>
          </p:nvPr>
        </p:nvSpPr>
        <p:spPr>
          <a:xfrm>
            <a:off x="0" y="2657135"/>
            <a:ext cx="7886700" cy="994172"/>
          </a:xfrm>
          <a:prstGeom prst="rect">
            <a:avLst/>
          </a:prstGeom>
        </p:spPr>
        <p:txBody>
          <a:bodyPr vert="horz" lIns="91440" tIns="45720" rIns="91440" bIns="45720" rtlCol="0" anchor="ctr">
            <a:normAutofit/>
          </a:bodyPr>
          <a:lstStyle/>
          <a:p>
            <a:r>
              <a:rPr lang="en-GB" dirty="0"/>
              <a:t>Present</a:t>
            </a:r>
            <a:endParaRPr lang="en-US" dirty="0"/>
          </a:p>
        </p:txBody>
      </p:sp>
      <p:sp>
        <p:nvSpPr>
          <p:cNvPr id="4" name="Date Placeholder 3">
            <a:extLst>
              <a:ext uri="{FF2B5EF4-FFF2-40B4-BE49-F238E27FC236}">
                <a16:creationId xmlns:a16="http://schemas.microsoft.com/office/drawing/2014/main" id="{079C9699-7757-B64B-BAB9-79F9425A5DBC}"/>
              </a:ext>
            </a:extLst>
          </p:cNvPr>
          <p:cNvSpPr>
            <a:spLocks noGrp="1"/>
          </p:cNvSpPr>
          <p:nvPr>
            <p:ph type="dt" sz="half" idx="2"/>
          </p:nvPr>
        </p:nvSpPr>
        <p:spPr>
          <a:xfrm>
            <a:off x="0" y="4767263"/>
            <a:ext cx="2686050" cy="273844"/>
          </a:xfrm>
          <a:prstGeom prst="rect">
            <a:avLst/>
          </a:prstGeom>
        </p:spPr>
        <p:txBody>
          <a:bodyPr vert="horz" lIns="91440" tIns="45720" rIns="91440" bIns="45720" rtlCol="0" anchor="ctr"/>
          <a:lstStyle>
            <a:lvl1pPr marL="9525" indent="174625" algn="l">
              <a:tabLst/>
              <a:defRPr sz="900" b="0" i="0">
                <a:solidFill>
                  <a:schemeClr val="tx1">
                    <a:tint val="75000"/>
                  </a:schemeClr>
                </a:solidFill>
                <a:latin typeface="FS Matthew Light" panose="02000506040000020004" pitchFamily="2" charset="77"/>
              </a:defRPr>
            </a:lvl1pPr>
          </a:lstStyle>
          <a:p>
            <a:fld id="{B591E06A-55AD-514F-A8EB-E1508E274A98}" type="datetime1">
              <a:rPr lang="en-GB" smtClean="0"/>
              <a:pPr/>
              <a:t>07/03/2023</a:t>
            </a:fld>
            <a:endParaRPr lang="en-US" dirty="0">
              <a:latin typeface="FS Matthew Light" panose="02000506040000020004" pitchFamily="2" charset="77"/>
            </a:endParaRPr>
          </a:p>
        </p:txBody>
      </p:sp>
    </p:spTree>
    <p:extLst>
      <p:ext uri="{BB962C8B-B14F-4D97-AF65-F5344CB8AC3E}">
        <p14:creationId xmlns:p14="http://schemas.microsoft.com/office/powerpoint/2010/main" val="370888739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90" r:id="rId5"/>
    <p:sldLayoutId id="2147483682" r:id="rId6"/>
    <p:sldLayoutId id="2147483683" r:id="rId7"/>
    <p:sldLayoutId id="2147483684" r:id="rId8"/>
    <p:sldLayoutId id="2147483685" r:id="rId9"/>
    <p:sldLayoutId id="2147483672" r:id="rId10"/>
    <p:sldLayoutId id="2147483686" r:id="rId11"/>
    <p:sldLayoutId id="2147483687" r:id="rId12"/>
    <p:sldLayoutId id="2147483678" r:id="rId13"/>
    <p:sldLayoutId id="2147483681" r:id="rId14"/>
    <p:sldLayoutId id="2147483679"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688" r:id="rId26"/>
    <p:sldLayoutId id="2147483689" r:id="rId27"/>
    <p:sldLayoutId id="2147483680" r:id="rId28"/>
  </p:sldLayoutIdLst>
  <p:hf hdr="0" dt="0"/>
  <p:txStyles>
    <p:titleStyle>
      <a:lvl1pPr marL="184150" indent="0" algn="l" defTabSz="685800" rtl="0" eaLnBrk="1" latinLnBrk="0" hangingPunct="1">
        <a:lnSpc>
          <a:spcPct val="90000"/>
        </a:lnSpc>
        <a:spcBef>
          <a:spcPct val="0"/>
        </a:spcBef>
        <a:buNone/>
        <a:tabLst/>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0097FBED-D244-564E-825E-5C3814EEADBA}"/>
              </a:ext>
            </a:extLst>
          </p:cNvPr>
          <p:cNvSpPr txBox="1">
            <a:spLocks/>
          </p:cNvSpPr>
          <p:nvPr userDrawn="1"/>
        </p:nvSpPr>
        <p:spPr>
          <a:xfrm>
            <a:off x="-1" y="4767263"/>
            <a:ext cx="1786071" cy="273844"/>
          </a:xfrm>
          <a:prstGeom prst="rect">
            <a:avLst/>
          </a:prstGeom>
        </p:spPr>
        <p:txBody>
          <a:bodyPr/>
          <a:lstStyle>
            <a:defPPr>
              <a:defRPr lang="en-US"/>
            </a:defPPr>
            <a:lvl1pPr marL="0" indent="177800" algn="l" defTabSz="685800" rtl="0" eaLnBrk="1" latinLnBrk="0" hangingPunct="1">
              <a:tabLst/>
              <a:defRPr lang="en-US" sz="800" b="0" i="0" kern="1200">
                <a:solidFill>
                  <a:srgbClr val="72787C"/>
                </a:solidFill>
                <a:latin typeface="FS Matthew" panose="02000506040000020004"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cxnSp>
        <p:nvCxnSpPr>
          <p:cNvPr id="8" name="Straight Connector 7">
            <a:extLst>
              <a:ext uri="{FF2B5EF4-FFF2-40B4-BE49-F238E27FC236}">
                <a16:creationId xmlns:a16="http://schemas.microsoft.com/office/drawing/2014/main" id="{E34EF35F-7862-0C47-9F0D-B1C97A4A263C}"/>
              </a:ext>
            </a:extLst>
          </p:cNvPr>
          <p:cNvCxnSpPr>
            <a:cxnSpLocks/>
          </p:cNvCxnSpPr>
          <p:nvPr userDrawn="1"/>
        </p:nvCxnSpPr>
        <p:spPr>
          <a:xfrm>
            <a:off x="265189" y="4688363"/>
            <a:ext cx="8613623" cy="0"/>
          </a:xfrm>
          <a:prstGeom prst="line">
            <a:avLst/>
          </a:prstGeom>
          <a:ln w="3175">
            <a:solidFill>
              <a:srgbClr val="FE5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0668357"/>
      </p:ext>
    </p:extLst>
  </p:cSld>
  <p:clrMap bg1="lt1" tx1="dk1" bg2="lt2" tx2="dk2" accent1="accent1" accent2="accent2" accent3="accent3" accent4="accent4" accent5="accent5" accent6="accent6" hlink="hlink" folHlink="folHlink"/>
  <p:sldLayoutIdLst>
    <p:sldLayoutId id="214748373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1F6447-03BE-064C-9B44-041D832C9A79}"/>
              </a:ext>
            </a:extLst>
          </p:cNvPr>
          <p:cNvSpPr>
            <a:spLocks noGrp="1"/>
          </p:cNvSpPr>
          <p:nvPr>
            <p:ph type="title"/>
          </p:nvPr>
        </p:nvSpPr>
        <p:spPr>
          <a:xfrm>
            <a:off x="0" y="2657135"/>
            <a:ext cx="7886700" cy="994172"/>
          </a:xfrm>
          <a:prstGeom prst="rect">
            <a:avLst/>
          </a:prstGeom>
        </p:spPr>
        <p:txBody>
          <a:bodyPr vert="horz" lIns="91440" tIns="45720" rIns="91440" bIns="45720" rtlCol="0" anchor="ctr">
            <a:normAutofit/>
          </a:bodyPr>
          <a:lstStyle/>
          <a:p>
            <a:r>
              <a:rPr lang="en-GB" dirty="0"/>
              <a:t>Present</a:t>
            </a:r>
            <a:endParaRPr lang="en-US" dirty="0"/>
          </a:p>
        </p:txBody>
      </p:sp>
      <p:sp>
        <p:nvSpPr>
          <p:cNvPr id="4" name="Date Placeholder 3">
            <a:extLst>
              <a:ext uri="{FF2B5EF4-FFF2-40B4-BE49-F238E27FC236}">
                <a16:creationId xmlns:a16="http://schemas.microsoft.com/office/drawing/2014/main" id="{079C9699-7757-B64B-BAB9-79F9425A5DBC}"/>
              </a:ext>
            </a:extLst>
          </p:cNvPr>
          <p:cNvSpPr>
            <a:spLocks noGrp="1"/>
          </p:cNvSpPr>
          <p:nvPr>
            <p:ph type="dt" sz="half" idx="2"/>
          </p:nvPr>
        </p:nvSpPr>
        <p:spPr>
          <a:xfrm>
            <a:off x="0" y="4767263"/>
            <a:ext cx="2686050" cy="273844"/>
          </a:xfrm>
          <a:prstGeom prst="rect">
            <a:avLst/>
          </a:prstGeom>
        </p:spPr>
        <p:txBody>
          <a:bodyPr vert="horz" lIns="91440" tIns="45720" rIns="91440" bIns="45720" rtlCol="0" anchor="ctr"/>
          <a:lstStyle>
            <a:lvl1pPr marL="9525" indent="174625" algn="l">
              <a:tabLst/>
              <a:defRPr sz="900" b="0" i="0">
                <a:solidFill>
                  <a:schemeClr val="tx1">
                    <a:tint val="75000"/>
                  </a:schemeClr>
                </a:solidFill>
                <a:latin typeface="FS Matthew Light" panose="02000506040000020004" pitchFamily="2" charset="77"/>
              </a:defRPr>
            </a:lvl1pPr>
          </a:lstStyle>
          <a:p>
            <a:fld id="{B591E06A-55AD-514F-A8EB-E1508E274A98}" type="datetime1">
              <a:rPr lang="en-GB" smtClean="0"/>
              <a:pPr/>
              <a:t>07/03/2023</a:t>
            </a:fld>
            <a:endParaRPr lang="en-US" dirty="0">
              <a:latin typeface="FS Matthew Light" panose="02000506040000020004" pitchFamily="2" charset="77"/>
            </a:endParaRPr>
          </a:p>
        </p:txBody>
      </p:sp>
    </p:spTree>
    <p:extLst>
      <p:ext uri="{BB962C8B-B14F-4D97-AF65-F5344CB8AC3E}">
        <p14:creationId xmlns:p14="http://schemas.microsoft.com/office/powerpoint/2010/main" val="159671761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Lst>
  <p:hf hdr="0" dt="0"/>
  <p:txStyles>
    <p:titleStyle>
      <a:lvl1pPr marL="184150" indent="0" algn="l" defTabSz="685800" rtl="0" eaLnBrk="1" latinLnBrk="0" hangingPunct="1">
        <a:lnSpc>
          <a:spcPct val="90000"/>
        </a:lnSpc>
        <a:spcBef>
          <a:spcPct val="0"/>
        </a:spcBef>
        <a:buNone/>
        <a:tabLst/>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0097FBED-D244-564E-825E-5C3814EEADBA}"/>
              </a:ext>
            </a:extLst>
          </p:cNvPr>
          <p:cNvSpPr txBox="1">
            <a:spLocks/>
          </p:cNvSpPr>
          <p:nvPr/>
        </p:nvSpPr>
        <p:spPr>
          <a:xfrm>
            <a:off x="-1" y="4767263"/>
            <a:ext cx="1786071" cy="273844"/>
          </a:xfrm>
          <a:prstGeom prst="rect">
            <a:avLst/>
          </a:prstGeom>
        </p:spPr>
        <p:txBody>
          <a:bodyPr/>
          <a:lstStyle>
            <a:defPPr>
              <a:defRPr lang="en-US"/>
            </a:defPPr>
            <a:lvl1pPr marL="0" indent="177800" algn="l" defTabSz="685800" rtl="0" eaLnBrk="1" latinLnBrk="0" hangingPunct="1">
              <a:tabLst/>
              <a:defRPr lang="en-US" sz="800" b="0" i="0" kern="1200">
                <a:solidFill>
                  <a:srgbClr val="72787C"/>
                </a:solidFill>
                <a:latin typeface="FS Matthew" panose="02000506040000020004"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cxnSp>
        <p:nvCxnSpPr>
          <p:cNvPr id="8" name="Straight Connector 7">
            <a:extLst>
              <a:ext uri="{FF2B5EF4-FFF2-40B4-BE49-F238E27FC236}">
                <a16:creationId xmlns:a16="http://schemas.microsoft.com/office/drawing/2014/main" id="{E34EF35F-7862-0C47-9F0D-B1C97A4A263C}"/>
              </a:ext>
            </a:extLst>
          </p:cNvPr>
          <p:cNvCxnSpPr>
            <a:cxnSpLocks/>
          </p:cNvCxnSpPr>
          <p:nvPr/>
        </p:nvCxnSpPr>
        <p:spPr>
          <a:xfrm>
            <a:off x="265189" y="4688363"/>
            <a:ext cx="8613623" cy="0"/>
          </a:xfrm>
          <a:prstGeom prst="line">
            <a:avLst/>
          </a:prstGeom>
          <a:ln w="3175">
            <a:solidFill>
              <a:srgbClr val="FE5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2310069"/>
      </p:ext>
    </p:extLst>
  </p:cSld>
  <p:clrMap bg1="lt1" tx1="dk1" bg2="lt2" tx2="dk2" accent1="accent1" accent2="accent2" accent3="accent3" accent4="accent4" accent5="accent5" accent6="accent6" hlink="hlink" folHlink="folHlink"/>
  <p:sldLayoutIdLst>
    <p:sldLayoutId id="214748373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39.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617DF3-983B-FC40-A658-3F3302C92886}"/>
              </a:ext>
            </a:extLst>
          </p:cNvPr>
          <p:cNvSpPr txBox="1"/>
          <p:nvPr/>
        </p:nvSpPr>
        <p:spPr>
          <a:xfrm>
            <a:off x="159026" y="1374849"/>
            <a:ext cx="6747641" cy="1692771"/>
          </a:xfrm>
          <a:prstGeom prst="rect">
            <a:avLst/>
          </a:prstGeom>
          <a:noFill/>
        </p:spPr>
        <p:txBody>
          <a:bodyPr wrap="square" rtlCol="0">
            <a:spAutoFit/>
          </a:bodyPr>
          <a:lstStyle/>
          <a:p>
            <a:pPr marL="142875" algn="l" rtl="0"/>
            <a:r>
              <a:rPr lang="fi" sz="5200" b="0" i="0" u="none" baseline="0" dirty="0">
                <a:solidFill>
                  <a:srgbClr val="FE5000"/>
                </a:solidFill>
                <a:latin typeface="+mj-lt"/>
                <a:ea typeface="Verdana" panose="020B0604030504040204" pitchFamily="34" charset="0"/>
              </a:rPr>
              <a:t>Puhutaan luotolla maksamisesta</a:t>
            </a:r>
            <a:endParaRPr lang="fi" sz="5200" dirty="0">
              <a:solidFill>
                <a:srgbClr val="FE5000"/>
              </a:solidFill>
              <a:latin typeface="+mj-lt"/>
              <a:ea typeface="Verdana" panose="020B0604030504040204" pitchFamily="34" charset="0"/>
            </a:endParaRPr>
          </a:p>
        </p:txBody>
      </p:sp>
      <p:sp>
        <p:nvSpPr>
          <p:cNvPr id="6" name="TextBox 5">
            <a:extLst>
              <a:ext uri="{FF2B5EF4-FFF2-40B4-BE49-F238E27FC236}">
                <a16:creationId xmlns:a16="http://schemas.microsoft.com/office/drawing/2014/main" id="{1283C3A8-67DA-F145-9E8E-7AE8B54B8499}"/>
              </a:ext>
            </a:extLst>
          </p:cNvPr>
          <p:cNvSpPr txBox="1"/>
          <p:nvPr/>
        </p:nvSpPr>
        <p:spPr>
          <a:xfrm>
            <a:off x="-1" y="3067620"/>
            <a:ext cx="5721531" cy="400110"/>
          </a:xfrm>
          <a:prstGeom prst="rect">
            <a:avLst/>
          </a:prstGeom>
          <a:noFill/>
        </p:spPr>
        <p:txBody>
          <a:bodyPr wrap="square" rtlCol="0">
            <a:spAutoFit/>
          </a:bodyPr>
          <a:lstStyle/>
          <a:p>
            <a:pPr marL="184150" algn="l" rtl="0"/>
            <a:r>
              <a:rPr lang="fi" sz="2000" b="1" i="0" u="none" baseline="0" dirty="0">
                <a:solidFill>
                  <a:srgbClr val="434A4F"/>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Kulutusluotot ja ylivelkaantuminen</a:t>
            </a:r>
          </a:p>
        </p:txBody>
      </p:sp>
    </p:spTree>
    <p:extLst>
      <p:ext uri="{BB962C8B-B14F-4D97-AF65-F5344CB8AC3E}">
        <p14:creationId xmlns:p14="http://schemas.microsoft.com/office/powerpoint/2010/main" val="2743523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descr="En bild som visar text, person, inomhus, bärbar dator&#10;&#10;Automatiskt genererad beskrivning">
            <a:extLst>
              <a:ext uri="{FF2B5EF4-FFF2-40B4-BE49-F238E27FC236}">
                <a16:creationId xmlns:a16="http://schemas.microsoft.com/office/drawing/2014/main" id="{05380B65-25B1-1EDC-A1A8-2472EDC7C0BF}"/>
              </a:ext>
            </a:extLst>
          </p:cNvPr>
          <p:cNvPicPr>
            <a:picLocks noChangeAspect="1"/>
          </p:cNvPicPr>
          <p:nvPr/>
        </p:nvPicPr>
        <p:blipFill>
          <a:blip r:embed="rId3"/>
          <a:stretch>
            <a:fillRect/>
          </a:stretch>
        </p:blipFill>
        <p:spPr>
          <a:xfrm>
            <a:off x="-259492" y="-1631093"/>
            <a:ext cx="9712410" cy="7634933"/>
          </a:xfrm>
          <a:prstGeom prst="rect">
            <a:avLst/>
          </a:prstGeom>
        </p:spPr>
      </p:pic>
      <p:sp>
        <p:nvSpPr>
          <p:cNvPr id="2" name="Platshållare för sidfot 1">
            <a:extLst>
              <a:ext uri="{FF2B5EF4-FFF2-40B4-BE49-F238E27FC236}">
                <a16:creationId xmlns:a16="http://schemas.microsoft.com/office/drawing/2014/main" id="{5537CF8D-2EF0-799A-8AFF-5CD532B8B73A}"/>
              </a:ext>
            </a:extLst>
          </p:cNvPr>
          <p:cNvSpPr>
            <a:spLocks noGrp="1"/>
          </p:cNvSpPr>
          <p:nvPr>
            <p:ph type="ftr" sz="quarter" idx="11"/>
          </p:nvPr>
        </p:nvSpPr>
        <p:spPr/>
        <p:txBody>
          <a:bodyPr/>
          <a:lstStyle/>
          <a:p>
            <a:pPr algn="l" rtl="0"/>
            <a:fld id="{6455332F-0017-0942-957E-B35A83B7EE53}" type="slidenum">
              <a:rPr b="1"/>
              <a:pPr algn="l" rtl="0"/>
              <a:t>10</a:t>
            </a:fld>
            <a:r>
              <a:rPr lang="fi" b="0" i="0" u="none" baseline="0"/>
              <a:t> | Alaviite</a:t>
            </a:r>
            <a:endParaRPr lang="fi" dirty="0"/>
          </a:p>
        </p:txBody>
      </p:sp>
      <p:sp>
        <p:nvSpPr>
          <p:cNvPr id="8" name="textruta 7">
            <a:extLst>
              <a:ext uri="{FF2B5EF4-FFF2-40B4-BE49-F238E27FC236}">
                <a16:creationId xmlns:a16="http://schemas.microsoft.com/office/drawing/2014/main" id="{A1DABA35-4243-7937-423A-1B8F14C02C0E}"/>
              </a:ext>
            </a:extLst>
          </p:cNvPr>
          <p:cNvSpPr txBox="1"/>
          <p:nvPr/>
        </p:nvSpPr>
        <p:spPr>
          <a:xfrm>
            <a:off x="1332209" y="1371421"/>
            <a:ext cx="6479582" cy="2400657"/>
          </a:xfrm>
          <a:prstGeom prst="rect">
            <a:avLst/>
          </a:prstGeom>
          <a:noFill/>
        </p:spPr>
        <p:txBody>
          <a:bodyPr wrap="square">
            <a:spAutoFit/>
          </a:bodyPr>
          <a:lstStyle/>
          <a:p>
            <a:pPr marL="184150" algn="l" rtl="0"/>
            <a:r>
              <a:rPr lang="fi" sz="3000" b="1" i="0" u="none" baseline="0">
                <a:solidFill>
                  <a:schemeClr val="bg1"/>
                </a:solidFill>
                <a:highlight>
                  <a:srgbClr val="86CBE3"/>
                </a:highlight>
                <a:latin typeface="+mj-lt"/>
                <a:ea typeface="+mj-lt"/>
                <a:cs typeface="+mj-lt"/>
                <a:sym typeface="+mj-lt"/>
              </a:rPr>
              <a:t>Onko sinulle tarjottu luotolla ostamista? </a:t>
            </a:r>
          </a:p>
          <a:p>
            <a:pPr marL="184150" algn="l" rtl="0"/>
            <a:endParaRPr lang="fi" sz="3000" b="1" dirty="0">
              <a:solidFill>
                <a:schemeClr val="bg1"/>
              </a:solidFill>
              <a:highlight>
                <a:srgbClr val="86CBE3"/>
              </a:highlight>
              <a:latin typeface="+mj-lt"/>
            </a:endParaRPr>
          </a:p>
          <a:p>
            <a:pPr marL="184150" algn="l" rtl="0"/>
            <a:r>
              <a:rPr lang="fi" sz="3000" b="1" i="0" u="none" baseline="0">
                <a:solidFill>
                  <a:schemeClr val="bg1"/>
                </a:solidFill>
                <a:highlight>
                  <a:srgbClr val="86CBE3"/>
                </a:highlight>
                <a:latin typeface="+mj-lt"/>
                <a:ea typeface="+mj-lt"/>
                <a:cs typeface="+mj-lt"/>
                <a:sym typeface="+mj-lt"/>
              </a:rPr>
              <a:t>Oletko kuullut tai nähnyt luottomainoksia?</a:t>
            </a:r>
          </a:p>
        </p:txBody>
      </p:sp>
    </p:spTree>
    <p:extLst>
      <p:ext uri="{BB962C8B-B14F-4D97-AF65-F5344CB8AC3E}">
        <p14:creationId xmlns:p14="http://schemas.microsoft.com/office/powerpoint/2010/main" val="1151601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F606C7-BF06-F443-B434-EBC7871C0BE1}"/>
              </a:ext>
            </a:extLst>
          </p:cNvPr>
          <p:cNvSpPr txBox="1"/>
          <p:nvPr/>
        </p:nvSpPr>
        <p:spPr>
          <a:xfrm>
            <a:off x="154111" y="143488"/>
            <a:ext cx="4401879" cy="1015663"/>
          </a:xfrm>
          <a:prstGeom prst="rect">
            <a:avLst/>
          </a:prstGeom>
          <a:noFill/>
        </p:spPr>
        <p:txBody>
          <a:bodyPr wrap="square" rtlCol="0">
            <a:spAutoFit/>
          </a:bodyPr>
          <a:lstStyle/>
          <a:p>
            <a:pPr algn="l" rtl="0"/>
            <a:r>
              <a:rPr lang="fi" sz="3000" b="0" i="0" u="none" baseline="0">
                <a:solidFill>
                  <a:srgbClr val="FE5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Mitä on ylivelkaantuminen?</a:t>
            </a:r>
          </a:p>
        </p:txBody>
      </p:sp>
      <p:sp>
        <p:nvSpPr>
          <p:cNvPr id="5" name="TextBox 4">
            <a:extLst>
              <a:ext uri="{FF2B5EF4-FFF2-40B4-BE49-F238E27FC236}">
                <a16:creationId xmlns:a16="http://schemas.microsoft.com/office/drawing/2014/main" id="{ED2C9B95-4785-4346-8CF8-81EC72DBD545}"/>
              </a:ext>
            </a:extLst>
          </p:cNvPr>
          <p:cNvSpPr txBox="1"/>
          <p:nvPr/>
        </p:nvSpPr>
        <p:spPr>
          <a:xfrm>
            <a:off x="0" y="1359635"/>
            <a:ext cx="4401879" cy="3493264"/>
          </a:xfrm>
          <a:prstGeom prst="rect">
            <a:avLst/>
          </a:prstGeom>
          <a:noFill/>
        </p:spPr>
        <p:txBody>
          <a:bodyPr wrap="square" rtlCol="0">
            <a:spAutoFit/>
          </a:bodyPr>
          <a:lstStyle/>
          <a:p>
            <a:pPr marL="184150" algn="l" rtl="0"/>
            <a:endParaRPr lang="fi" sz="1800" dirty="0">
              <a:solidFill>
                <a:srgbClr val="434A4F"/>
              </a:solidFill>
              <a:latin typeface="+mj-lt"/>
            </a:endParaRPr>
          </a:p>
          <a:p>
            <a:pPr marL="184150" algn="l" rtl="0"/>
            <a:r>
              <a:rPr lang="fi" sz="1800" b="0" i="0" u="none" baseline="0">
                <a:solidFill>
                  <a:srgbClr val="434A4F"/>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“Ylivelkaantunut henkilö kokee, ettei pysty maksamaan velkojaan, tai hänellä on toistuvia ongelmia laskujen maksussa”.</a:t>
            </a:r>
          </a:p>
          <a:p>
            <a:pPr marL="184150" algn="l" rtl="0"/>
            <a:endParaRPr lang="fi" sz="1600" dirty="0">
              <a:solidFill>
                <a:srgbClr val="434A4F"/>
              </a:solidFill>
              <a:latin typeface="Verdana" panose="020B0604030504040204" pitchFamily="34" charset="0"/>
              <a:ea typeface="Verdana" panose="020B0604030504040204" pitchFamily="34" charset="0"/>
            </a:endParaRPr>
          </a:p>
          <a:p>
            <a:pPr marL="184150" algn="l" rtl="0"/>
            <a:endParaRPr lang="fi" sz="1300" dirty="0">
              <a:solidFill>
                <a:srgbClr val="434A4F"/>
              </a:solidFill>
              <a:latin typeface="+mj-lt"/>
            </a:endParaRPr>
          </a:p>
          <a:p>
            <a:pPr marL="184150" algn="l" rtl="0"/>
            <a:endParaRPr lang="fi" sz="1300" dirty="0">
              <a:solidFill>
                <a:srgbClr val="434A4F"/>
              </a:solidFill>
              <a:latin typeface="+mj-lt"/>
            </a:endParaRPr>
          </a:p>
          <a:p>
            <a:pPr marL="184150" algn="l" rtl="0"/>
            <a:endParaRPr lang="fi" sz="1300" dirty="0">
              <a:solidFill>
                <a:srgbClr val="434A4F"/>
              </a:solidFill>
              <a:latin typeface="+mj-lt"/>
            </a:endParaRPr>
          </a:p>
          <a:p>
            <a:pPr marL="184150" algn="l" rtl="0"/>
            <a:endParaRPr lang="fi" sz="1300" dirty="0">
              <a:solidFill>
                <a:srgbClr val="434A4F"/>
              </a:solidFill>
              <a:latin typeface="+mj-lt"/>
            </a:endParaRPr>
          </a:p>
          <a:p>
            <a:pPr marL="184150" algn="l" rtl="0"/>
            <a:r>
              <a:rPr lang="fi" sz="1200" b="0" i="1" u="none" baseline="0"/>
              <a:t>Ruotsalainen tutkimus ylivelkaantumisesta, Överskuldsättning i kreditsamhället (SOU 2013:78)</a:t>
            </a:r>
            <a:endParaRPr lang="fi" sz="1200" dirty="0"/>
          </a:p>
          <a:p>
            <a:pPr marL="184150" algn="l" rtl="0"/>
            <a:endParaRPr lang="fi" sz="1300" dirty="0">
              <a:solidFill>
                <a:srgbClr val="434A4F"/>
              </a:solidFill>
              <a:latin typeface="+mj-lt"/>
            </a:endParaRPr>
          </a:p>
          <a:p>
            <a:pPr marL="184150" algn="l" rtl="0"/>
            <a:endParaRPr lang="fi" sz="2000" dirty="0">
              <a:solidFill>
                <a:srgbClr val="72787C"/>
              </a:solidFill>
              <a:latin typeface="+mj-lt"/>
            </a:endParaRPr>
          </a:p>
        </p:txBody>
      </p:sp>
    </p:spTree>
    <p:extLst>
      <p:ext uri="{BB962C8B-B14F-4D97-AF65-F5344CB8AC3E}">
        <p14:creationId xmlns:p14="http://schemas.microsoft.com/office/powerpoint/2010/main" val="4137104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iagram&#10;&#10;Description automatically generated">
            <a:extLst>
              <a:ext uri="{FF2B5EF4-FFF2-40B4-BE49-F238E27FC236}">
                <a16:creationId xmlns:a16="http://schemas.microsoft.com/office/drawing/2014/main" id="{EFA0B48B-2B08-A5B6-3FDA-FBE745C97EFE}"/>
              </a:ext>
            </a:extLst>
          </p:cNvPr>
          <p:cNvPicPr>
            <a:picLocks noChangeAspect="1"/>
          </p:cNvPicPr>
          <p:nvPr/>
        </p:nvPicPr>
        <p:blipFill>
          <a:blip r:embed="rId3"/>
          <a:stretch>
            <a:fillRect/>
          </a:stretch>
        </p:blipFill>
        <p:spPr>
          <a:xfrm>
            <a:off x="5787304" y="1532869"/>
            <a:ext cx="3265591" cy="2449147"/>
          </a:xfrm>
          <a:prstGeom prst="rect">
            <a:avLst/>
          </a:prstGeom>
        </p:spPr>
      </p:pic>
      <p:sp>
        <p:nvSpPr>
          <p:cNvPr id="2" name="Footer Placeholder 1">
            <a:extLst>
              <a:ext uri="{FF2B5EF4-FFF2-40B4-BE49-F238E27FC236}">
                <a16:creationId xmlns:a16="http://schemas.microsoft.com/office/drawing/2014/main" id="{FE553FAF-BC4A-4281-97F9-10836955B6F1}"/>
              </a:ext>
            </a:extLst>
          </p:cNvPr>
          <p:cNvSpPr>
            <a:spLocks noGrp="1"/>
          </p:cNvSpPr>
          <p:nvPr>
            <p:ph type="ftr" sz="quarter" idx="11"/>
          </p:nvPr>
        </p:nvSpPr>
        <p:spPr/>
        <p:txBody>
          <a:bodyPr/>
          <a:lstStyle/>
          <a:p>
            <a:pPr algn="l" rtl="0"/>
            <a:fld id="{6455332F-0017-0942-957E-B35A83B7EE53}" type="slidenum">
              <a:rPr b="1"/>
              <a:pPr algn="l" rtl="0"/>
              <a:t>12</a:t>
            </a:fld>
            <a:r>
              <a:rPr lang="fi" b="0" i="0" u="none" baseline="0"/>
              <a:t> | Alaviite</a:t>
            </a:r>
            <a:endParaRPr lang="fi" dirty="0"/>
          </a:p>
        </p:txBody>
      </p:sp>
      <p:sp>
        <p:nvSpPr>
          <p:cNvPr id="3" name="TextBox 2">
            <a:extLst>
              <a:ext uri="{FF2B5EF4-FFF2-40B4-BE49-F238E27FC236}">
                <a16:creationId xmlns:a16="http://schemas.microsoft.com/office/drawing/2014/main" id="{E799CF1D-DA7E-4024-AB3F-2488E7EC5F39}"/>
              </a:ext>
            </a:extLst>
          </p:cNvPr>
          <p:cNvSpPr txBox="1"/>
          <p:nvPr/>
        </p:nvSpPr>
        <p:spPr>
          <a:xfrm>
            <a:off x="226448" y="125165"/>
            <a:ext cx="3779935" cy="553998"/>
          </a:xfrm>
          <a:prstGeom prst="rect">
            <a:avLst/>
          </a:prstGeom>
          <a:noFill/>
        </p:spPr>
        <p:txBody>
          <a:bodyPr wrap="square" rtlCol="0">
            <a:spAutoFit/>
          </a:bodyPr>
          <a:lstStyle/>
          <a:p>
            <a:pPr algn="l" rtl="0"/>
            <a:r>
              <a:rPr lang="fi" sz="3000" b="0" i="0" u="none" baseline="0">
                <a:solidFill>
                  <a:srgbClr val="FE5000"/>
                </a:solidFill>
                <a:latin typeface="+mj-lt"/>
                <a:ea typeface="+mj-lt"/>
                <a:cs typeface="+mj-lt"/>
                <a:sym typeface="+mj-lt"/>
              </a:rPr>
              <a:t>Tiesitkö, että</a:t>
            </a:r>
            <a:endParaRPr lang="fi" sz="3000" dirty="0">
              <a:solidFill>
                <a:srgbClr val="FE5000"/>
              </a:solidFill>
              <a:latin typeface="+mj-lt"/>
            </a:endParaRPr>
          </a:p>
        </p:txBody>
      </p:sp>
      <p:sp>
        <p:nvSpPr>
          <p:cNvPr id="4" name="TextBox 3">
            <a:extLst>
              <a:ext uri="{FF2B5EF4-FFF2-40B4-BE49-F238E27FC236}">
                <a16:creationId xmlns:a16="http://schemas.microsoft.com/office/drawing/2014/main" id="{01F39571-2766-4E82-A68B-AD24DD037013}"/>
              </a:ext>
            </a:extLst>
          </p:cNvPr>
          <p:cNvSpPr txBox="1"/>
          <p:nvPr/>
        </p:nvSpPr>
        <p:spPr>
          <a:xfrm>
            <a:off x="12133" y="610702"/>
            <a:ext cx="7126086" cy="4016484"/>
          </a:xfrm>
          <a:prstGeom prst="rect">
            <a:avLst/>
          </a:prstGeom>
          <a:noFill/>
        </p:spPr>
        <p:txBody>
          <a:bodyPr wrap="square" lIns="91440" tIns="45720" rIns="91440" bIns="45720" rtlCol="0" anchor="t">
            <a:spAutoFit/>
          </a:bodyPr>
          <a:lstStyle/>
          <a:p>
            <a:pPr marL="184150" algn="l" rtl="0">
              <a:lnSpc>
                <a:spcPct val="150000"/>
              </a:lnSpc>
            </a:pPr>
            <a:endParaRPr lang="fi" sz="1400" b="1" dirty="0">
              <a:solidFill>
                <a:srgbClr val="434A4F"/>
              </a:solidFill>
              <a:latin typeface="+mj-lt"/>
              <a:ea typeface="Verdana"/>
            </a:endParaRPr>
          </a:p>
          <a:p>
            <a:pPr marL="184150" algn="l" rtl="0"/>
            <a:r>
              <a:rPr lang="fi" sz="1800" b="0" i="0" u="none" baseline="0" dirty="0">
                <a:latin typeface="+mn-lt"/>
                <a:ea typeface="+mn-lt"/>
                <a:cs typeface="+mn-lt"/>
                <a:sym typeface="+mn-lt"/>
              </a:rPr>
              <a:t>Esimerkiksi Suomessa kulutusluottojen määrä on lähes kaksinkertaistunut kymmenessä vuodessa.# </a:t>
            </a:r>
            <a:endParaRPr lang="fi" dirty="0">
              <a:ea typeface="Verdana"/>
            </a:endParaRPr>
          </a:p>
          <a:p>
            <a:pPr marL="184150" algn="l" rtl="0"/>
            <a:endParaRPr lang="fi" sz="1800" dirty="0">
              <a:ea typeface="Verdana"/>
            </a:endParaRPr>
          </a:p>
          <a:p>
            <a:pPr marL="184150" algn="l" rtl="0"/>
            <a:r>
              <a:rPr lang="fi" sz="1800" b="0" i="0" u="none" baseline="0" dirty="0">
                <a:latin typeface="Verdana"/>
                <a:ea typeface="Verdana"/>
                <a:cs typeface="Verdana"/>
                <a:sym typeface="Verdana"/>
              </a:rPr>
              <a:t>Maksamattomat velat siirretään usein perintätoimistoille.</a:t>
            </a:r>
            <a:r>
              <a:rPr lang="fi" sz="1400" b="0" i="0" u="none" baseline="0" dirty="0">
                <a:latin typeface="+mn-lt"/>
                <a:ea typeface="+mn-lt"/>
                <a:cs typeface="+mn-lt"/>
                <a:sym typeface="+mn-lt"/>
              </a:rPr>
              <a:t> </a:t>
            </a:r>
            <a:endParaRPr lang="fi" dirty="0">
              <a:ea typeface="Verdana"/>
            </a:endParaRPr>
          </a:p>
          <a:p>
            <a:pPr marL="469900" indent="-285750" algn="l" rtl="0">
              <a:buFont typeface="Wingdings" pitchFamily="2" charset="2"/>
              <a:buChar char="§"/>
            </a:pPr>
            <a:endParaRPr lang="fi" sz="1800" dirty="0">
              <a:solidFill>
                <a:srgbClr val="3A4146"/>
              </a:solidFill>
              <a:ea typeface="Verdana"/>
            </a:endParaRPr>
          </a:p>
          <a:p>
            <a:pPr marL="184150" algn="l" rtl="0"/>
            <a:r>
              <a:rPr lang="fi" sz="1800" b="0" i="0" u="none" baseline="0" dirty="0">
                <a:solidFill>
                  <a:srgbClr val="434A4F"/>
                </a:solidFill>
              </a:rPr>
              <a:t>Suomalaisilla on kulutusluottoja jo </a:t>
            </a:r>
          </a:p>
          <a:p>
            <a:pPr marL="184150" algn="l" rtl="0"/>
            <a:r>
              <a:rPr lang="fi-FI" sz="1800" dirty="0">
                <a:solidFill>
                  <a:srgbClr val="434A4F"/>
                </a:solidFill>
              </a:rPr>
              <a:t>m</a:t>
            </a:r>
            <a:r>
              <a:rPr lang="fi" sz="1800" dirty="0">
                <a:solidFill>
                  <a:srgbClr val="434A4F"/>
                </a:solidFill>
              </a:rPr>
              <a:t>iltei 24</a:t>
            </a:r>
            <a:r>
              <a:rPr lang="fi" sz="1800" b="0" i="0" u="none" baseline="0" dirty="0">
                <a:solidFill>
                  <a:srgbClr val="434A4F"/>
                </a:solidFill>
              </a:rPr>
              <a:t> miljardin euron edestä. </a:t>
            </a:r>
            <a:endParaRPr lang="fi" sz="1800" dirty="0">
              <a:solidFill>
                <a:srgbClr val="434A4F"/>
              </a:solidFill>
              <a:ea typeface="Verdana"/>
            </a:endParaRPr>
          </a:p>
          <a:p>
            <a:pPr marL="184150" algn="l" rtl="0"/>
            <a:endParaRPr lang="fi" sz="1800" dirty="0">
              <a:solidFill>
                <a:srgbClr val="434A4F"/>
              </a:solidFill>
            </a:endParaRPr>
          </a:p>
          <a:p>
            <a:pPr marL="184150" algn="l" rtl="0"/>
            <a:r>
              <a:rPr lang="fi" sz="1800" b="0" i="0" u="none" baseline="0" dirty="0">
                <a:solidFill>
                  <a:srgbClr val="444444"/>
                </a:solidFill>
                <a:effectLst/>
                <a:ea typeface="Calibri" panose="020F0502020204030204" pitchFamily="34" charset="0"/>
                <a:cs typeface="Times New Roman" panose="02020603050405020304" pitchFamily="18" charset="0"/>
              </a:rPr>
              <a:t>Jos </a:t>
            </a:r>
            <a:r>
              <a:rPr lang="fi" sz="1800" dirty="0">
                <a:solidFill>
                  <a:srgbClr val="444444"/>
                </a:solidFill>
                <a:ea typeface="Calibri" panose="020F0502020204030204" pitchFamily="34" charset="0"/>
                <a:cs typeface="Times New Roman" panose="02020603050405020304" pitchFamily="18" charset="0"/>
              </a:rPr>
              <a:t>24 </a:t>
            </a:r>
            <a:r>
              <a:rPr lang="fi" sz="1800" b="0" i="0" u="none" baseline="0" dirty="0">
                <a:solidFill>
                  <a:srgbClr val="444444"/>
                </a:solidFill>
                <a:effectLst/>
                <a:ea typeface="Calibri" panose="020F0502020204030204" pitchFamily="34" charset="0"/>
                <a:cs typeface="Times New Roman" panose="02020603050405020304" pitchFamily="18" charset="0"/>
              </a:rPr>
              <a:t>miljardia koottaisiin pinoon yhden euron kolikoina, pino ulottuisi noin 56 000 km korkeuteen. </a:t>
            </a:r>
          </a:p>
          <a:p>
            <a:pPr marL="184150" algn="l" rtl="0"/>
            <a:r>
              <a:rPr lang="fi" sz="1800" b="0" i="0" u="none" baseline="0" dirty="0">
                <a:solidFill>
                  <a:srgbClr val="444444"/>
                </a:solidFill>
                <a:effectLst/>
                <a:ea typeface="Calibri" panose="020F0502020204030204" pitchFamily="34" charset="0"/>
                <a:cs typeface="Times New Roman" panose="02020603050405020304" pitchFamily="18" charset="0"/>
              </a:rPr>
              <a:t> Tai kolikot voitaisiin asettaa reippaasti yli kierroksen maapallon ympäri päiväntasaajan kohdalla. </a:t>
            </a:r>
          </a:p>
          <a:p>
            <a:pPr marL="184150" algn="l" rtl="0"/>
            <a:endParaRPr lang="fi" sz="1800" dirty="0">
              <a:solidFill>
                <a:srgbClr val="444444"/>
              </a:solidFill>
              <a:cs typeface="Times New Roman"/>
            </a:endParaRPr>
          </a:p>
        </p:txBody>
      </p:sp>
    </p:spTree>
    <p:extLst>
      <p:ext uri="{BB962C8B-B14F-4D97-AF65-F5344CB8AC3E}">
        <p14:creationId xmlns:p14="http://schemas.microsoft.com/office/powerpoint/2010/main" val="4071910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person, håller, hand&#10;&#10;Automatiskt genererad beskrivning">
            <a:extLst>
              <a:ext uri="{FF2B5EF4-FFF2-40B4-BE49-F238E27FC236}">
                <a16:creationId xmlns:a16="http://schemas.microsoft.com/office/drawing/2014/main" id="{12E213A4-90EB-1ABA-2115-C6667632CDD2}"/>
              </a:ext>
            </a:extLst>
          </p:cNvPr>
          <p:cNvPicPr>
            <a:picLocks noChangeAspect="1"/>
          </p:cNvPicPr>
          <p:nvPr/>
        </p:nvPicPr>
        <p:blipFill>
          <a:blip r:embed="rId3"/>
          <a:stretch>
            <a:fillRect/>
          </a:stretch>
        </p:blipFill>
        <p:spPr>
          <a:xfrm>
            <a:off x="0" y="0"/>
            <a:ext cx="9144000" cy="5143500"/>
          </a:xfrm>
          <a:prstGeom prst="rect">
            <a:avLst/>
          </a:prstGeom>
        </p:spPr>
      </p:pic>
      <p:sp>
        <p:nvSpPr>
          <p:cNvPr id="9" name="textruta 8">
            <a:extLst>
              <a:ext uri="{FF2B5EF4-FFF2-40B4-BE49-F238E27FC236}">
                <a16:creationId xmlns:a16="http://schemas.microsoft.com/office/drawing/2014/main" id="{EE0B5F43-2A52-E667-2A4F-AE4C808A9A83}"/>
              </a:ext>
            </a:extLst>
          </p:cNvPr>
          <p:cNvSpPr txBox="1"/>
          <p:nvPr/>
        </p:nvSpPr>
        <p:spPr>
          <a:xfrm>
            <a:off x="518984" y="1232922"/>
            <a:ext cx="8353167" cy="3139321"/>
          </a:xfrm>
          <a:prstGeom prst="rect">
            <a:avLst/>
          </a:prstGeom>
          <a:noFill/>
        </p:spPr>
        <p:txBody>
          <a:bodyPr wrap="square">
            <a:spAutoFit/>
          </a:bodyPr>
          <a:lstStyle/>
          <a:p>
            <a:pPr marL="184150" algn="l" rtl="0"/>
            <a:r>
              <a:rPr lang="fi" sz="3000" b="0" i="0" u="none" baseline="0" dirty="0">
                <a:solidFill>
                  <a:schemeClr val="bg1"/>
                </a:solidFill>
                <a:highlight>
                  <a:srgbClr val="86CBE3"/>
                </a:highlight>
                <a:latin typeface="+mj-lt"/>
                <a:ea typeface="+mj-lt"/>
                <a:cs typeface="+mj-lt"/>
                <a:sym typeface="+mj-lt"/>
              </a:rPr>
              <a:t>#</a:t>
            </a:r>
            <a:r>
              <a:rPr lang="fi" sz="3000" b="1" i="0" u="none" baseline="0" dirty="0">
                <a:solidFill>
                  <a:schemeClr val="bg1"/>
                </a:solidFill>
                <a:highlight>
                  <a:srgbClr val="86CBE3"/>
                </a:highlight>
                <a:latin typeface="+mj-lt"/>
                <a:ea typeface="+mj-lt"/>
                <a:cs typeface="+mj-lt"/>
                <a:sym typeface="+mj-lt"/>
              </a:rPr>
              <a:t>380 000 Suomalaista asioi ulosottolaitoksen kanssa.</a:t>
            </a:r>
            <a:r>
              <a:rPr lang="fi" sz="3000" b="0" i="0" u="none" baseline="0" dirty="0">
                <a:solidFill>
                  <a:schemeClr val="bg1"/>
                </a:solidFill>
                <a:highlight>
                  <a:srgbClr val="86CBE3"/>
                </a:highlight>
                <a:latin typeface="+mj-lt"/>
                <a:ea typeface="+mj-lt"/>
                <a:cs typeface="+mj-lt"/>
                <a:sym typeface="+mj-lt"/>
              </a:rPr>
              <a:t>#</a:t>
            </a:r>
          </a:p>
          <a:p>
            <a:pPr marL="184150" algn="l" rtl="0"/>
            <a:endParaRPr lang="fi" sz="3000" b="1" dirty="0">
              <a:solidFill>
                <a:schemeClr val="bg1"/>
              </a:solidFill>
              <a:latin typeface="+mj-lt"/>
            </a:endParaRPr>
          </a:p>
          <a:p>
            <a:pPr marL="184150" algn="l" rtl="0"/>
            <a:r>
              <a:rPr lang="fi" sz="3000" b="0" i="0" u="none" baseline="0" dirty="0">
                <a:solidFill>
                  <a:schemeClr val="bg1"/>
                </a:solidFill>
                <a:highlight>
                  <a:srgbClr val="86CBE3"/>
                </a:highlight>
                <a:latin typeface="+mj-lt"/>
                <a:ea typeface="+mj-lt"/>
                <a:cs typeface="+mj-lt"/>
                <a:sym typeface="+mj-lt"/>
              </a:rPr>
              <a:t>#</a:t>
            </a:r>
            <a:r>
              <a:rPr lang="fi" sz="3000" b="1" i="0" u="none" baseline="0" dirty="0">
                <a:solidFill>
                  <a:schemeClr val="bg1"/>
                </a:solidFill>
                <a:highlight>
                  <a:srgbClr val="86CBE3"/>
                </a:highlight>
                <a:latin typeface="+mj-lt"/>
                <a:ea typeface="+mj-lt"/>
                <a:cs typeface="+mj-lt"/>
                <a:sym typeface="+mj-lt"/>
              </a:rPr>
              <a:t>Tämä vastaa kaikkia Suomen 15-19 vuotiasta ja vähän päälle tai suurehkon kaupungin väkilukua</a:t>
            </a:r>
            <a:r>
              <a:rPr lang="fi" sz="1800" b="0" i="0" u="none" baseline="0" dirty="0">
                <a:solidFill>
                  <a:schemeClr val="bg1"/>
                </a:solidFill>
                <a:highlight>
                  <a:srgbClr val="86CBE3"/>
                </a:highlight>
              </a:rPr>
              <a:t>.#</a:t>
            </a:r>
            <a:endParaRPr lang="fi" sz="1800" dirty="0">
              <a:highlight>
                <a:srgbClr val="86CBE3"/>
              </a:highlight>
            </a:endParaRPr>
          </a:p>
          <a:p>
            <a:pPr marL="184150" algn="l" rtl="0"/>
            <a:endParaRPr lang="fi" sz="1800" b="1" dirty="0">
              <a:solidFill>
                <a:schemeClr val="bg1"/>
              </a:solidFill>
              <a:latin typeface="+mj-lt"/>
            </a:endParaRPr>
          </a:p>
        </p:txBody>
      </p:sp>
    </p:spTree>
    <p:extLst>
      <p:ext uri="{BB962C8B-B14F-4D97-AF65-F5344CB8AC3E}">
        <p14:creationId xmlns:p14="http://schemas.microsoft.com/office/powerpoint/2010/main" val="1770237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F606C7-BF06-F443-B434-EBC7871C0BE1}"/>
              </a:ext>
            </a:extLst>
          </p:cNvPr>
          <p:cNvSpPr txBox="1"/>
          <p:nvPr/>
        </p:nvSpPr>
        <p:spPr>
          <a:xfrm>
            <a:off x="154112" y="143489"/>
            <a:ext cx="5172800" cy="1015663"/>
          </a:xfrm>
          <a:prstGeom prst="rect">
            <a:avLst/>
          </a:prstGeom>
          <a:noFill/>
        </p:spPr>
        <p:txBody>
          <a:bodyPr wrap="square" rtlCol="0">
            <a:spAutoFit/>
          </a:bodyPr>
          <a:lstStyle/>
          <a:p>
            <a:pPr algn="l" rtl="0"/>
            <a:r>
              <a:rPr lang="fi" sz="3000" b="0" i="0" u="none" baseline="0">
                <a:solidFill>
                  <a:srgbClr val="FE5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Miksi ihminen </a:t>
            </a:r>
            <a:br>
              <a:rPr lang="fi" sz="3000">
                <a:solidFill>
                  <a:srgbClr val="FE5000"/>
                </a:solidFill>
                <a:latin typeface="Verdana" panose="020B0604030504040204" pitchFamily="34" charset="0"/>
                <a:ea typeface="Verdana" panose="020B0604030504040204" pitchFamily="34" charset="0"/>
                <a:cs typeface="Verdana" panose="020B0604030504040204" pitchFamily="34" charset="0"/>
              </a:rPr>
            </a:br>
            <a:r>
              <a:rPr lang="fi" sz="3000" b="0" i="0" u="none" baseline="0">
                <a:solidFill>
                  <a:srgbClr val="FE5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ylivelkaantuu? </a:t>
            </a:r>
          </a:p>
        </p:txBody>
      </p:sp>
      <p:sp>
        <p:nvSpPr>
          <p:cNvPr id="5" name="TextBox 4">
            <a:extLst>
              <a:ext uri="{FF2B5EF4-FFF2-40B4-BE49-F238E27FC236}">
                <a16:creationId xmlns:a16="http://schemas.microsoft.com/office/drawing/2014/main" id="{ED2C9B95-4785-4346-8CF8-81EC72DBD545}"/>
              </a:ext>
            </a:extLst>
          </p:cNvPr>
          <p:cNvSpPr txBox="1"/>
          <p:nvPr/>
        </p:nvSpPr>
        <p:spPr>
          <a:xfrm>
            <a:off x="0" y="673835"/>
            <a:ext cx="4572000" cy="3693319"/>
          </a:xfrm>
          <a:prstGeom prst="rect">
            <a:avLst/>
          </a:prstGeom>
          <a:noFill/>
        </p:spPr>
        <p:txBody>
          <a:bodyPr wrap="square" rtlCol="0">
            <a:spAutoFit/>
          </a:bodyPr>
          <a:lstStyle/>
          <a:p>
            <a:pPr marL="184150" algn="l" rtl="0"/>
            <a:endParaRPr lang="fi" sz="1800" dirty="0">
              <a:solidFill>
                <a:srgbClr val="434A4F"/>
              </a:solidFill>
              <a:latin typeface="+mj-lt"/>
            </a:endParaRPr>
          </a:p>
          <a:p>
            <a:pPr marL="184150" algn="l" rtl="0"/>
            <a:endParaRPr lang="fi" sz="1800" dirty="0">
              <a:solidFill>
                <a:srgbClr val="434A4F"/>
              </a:solidFill>
              <a:latin typeface="+mj-lt"/>
            </a:endParaRPr>
          </a:p>
          <a:p>
            <a:pPr marL="184150" algn="l" rtl="0"/>
            <a:r>
              <a:rPr lang="fi" sz="1800" b="0" i="0" u="none" baseline="0">
                <a:solidFill>
                  <a:srgbClr val="434A4F"/>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Syitä on monia: </a:t>
            </a:r>
          </a:p>
          <a:p>
            <a:pPr marL="184150" algn="l" rtl="0"/>
            <a:endParaRPr lang="fi" sz="1800" dirty="0">
              <a:solidFill>
                <a:srgbClr val="434A4F"/>
              </a:solidFill>
              <a:latin typeface="Verdana" panose="020B0604030504040204" pitchFamily="34" charset="0"/>
              <a:ea typeface="Verdana" panose="020B0604030504040204" pitchFamily="34" charset="0"/>
            </a:endParaRPr>
          </a:p>
          <a:p>
            <a:pPr marL="469900" indent="-285750" algn="l" rtl="0">
              <a:buFont typeface="Arial" panose="020B0604020202020204" pitchFamily="34" charset="0"/>
              <a:buChar char="•"/>
            </a:pPr>
            <a:r>
              <a:rPr lang="fi" sz="1800" b="0" i="0" u="none" baseline="0">
                <a:solidFill>
                  <a:srgbClr val="434A4F"/>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Yllättävät ja suuret elämänmuutokset: työttömyys, avioero, sairastuminen tai läheisen kuolema. Niin voi käydä kenelle tahansa.</a:t>
            </a:r>
          </a:p>
          <a:p>
            <a:pPr marL="469900" indent="-285750" algn="l" rtl="0">
              <a:buFont typeface="Arial" panose="020B0604020202020204" pitchFamily="34" charset="0"/>
              <a:buChar char="•"/>
            </a:pPr>
            <a:endParaRPr lang="fi" sz="1800" dirty="0">
              <a:solidFill>
                <a:srgbClr val="434A4F"/>
              </a:solidFill>
              <a:latin typeface="Verdana" panose="020B0604030504040204" pitchFamily="34" charset="0"/>
              <a:ea typeface="Verdana" panose="020B0604030504040204" pitchFamily="34" charset="0"/>
            </a:endParaRPr>
          </a:p>
          <a:p>
            <a:pPr marL="469900" indent="-285750" algn="l" rtl="0">
              <a:buFont typeface="Arial" panose="020B0604020202020204" pitchFamily="34" charset="0"/>
              <a:buChar char="•"/>
            </a:pPr>
            <a:r>
              <a:rPr lang="fi" sz="1800" b="0" i="0" u="none" baseline="0">
                <a:solidFill>
                  <a:srgbClr val="434A4F"/>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Talouden pieni liikkumavara.</a:t>
            </a:r>
          </a:p>
          <a:p>
            <a:pPr marL="469900" indent="-285750" algn="l" rtl="0">
              <a:buFont typeface="Arial" panose="020B0604020202020204" pitchFamily="34" charset="0"/>
              <a:buChar char="•"/>
            </a:pPr>
            <a:endParaRPr lang="fi" sz="1800" dirty="0">
              <a:solidFill>
                <a:srgbClr val="434A4F"/>
              </a:solidFill>
              <a:latin typeface="Verdana" panose="020B0604030504040204" pitchFamily="34" charset="0"/>
              <a:ea typeface="Verdana" panose="020B0604030504040204" pitchFamily="34" charset="0"/>
            </a:endParaRPr>
          </a:p>
          <a:p>
            <a:pPr marL="469900" indent="-285750" algn="l" rtl="0">
              <a:buFont typeface="Arial" panose="020B0604020202020204" pitchFamily="34" charset="0"/>
              <a:buChar char="•"/>
            </a:pPr>
            <a:r>
              <a:rPr lang="fi" sz="1800" b="0" i="0" u="none" baseline="0">
                <a:solidFill>
                  <a:srgbClr val="434A4F"/>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Kulutukseen otetut luotot.</a:t>
            </a:r>
            <a:endParaRPr lang="fi" sz="1800" dirty="0">
              <a:solidFill>
                <a:srgbClr val="72787C"/>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07431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person, inomhus&#10;&#10;Automatiskt genererad beskrivning">
            <a:extLst>
              <a:ext uri="{FF2B5EF4-FFF2-40B4-BE49-F238E27FC236}">
                <a16:creationId xmlns:a16="http://schemas.microsoft.com/office/drawing/2014/main" id="{527B12F5-929C-34B0-66DC-0DB5D8128035}"/>
              </a:ext>
            </a:extLst>
          </p:cNvPr>
          <p:cNvPicPr>
            <a:picLocks noChangeAspect="1"/>
          </p:cNvPicPr>
          <p:nvPr/>
        </p:nvPicPr>
        <p:blipFill>
          <a:blip r:embed="rId3"/>
          <a:stretch>
            <a:fillRect/>
          </a:stretch>
        </p:blipFill>
        <p:spPr>
          <a:xfrm>
            <a:off x="0" y="-128907"/>
            <a:ext cx="10208999" cy="6805999"/>
          </a:xfrm>
          <a:prstGeom prst="rect">
            <a:avLst/>
          </a:prstGeom>
        </p:spPr>
      </p:pic>
      <p:sp>
        <p:nvSpPr>
          <p:cNvPr id="10" name="textruta 9">
            <a:extLst>
              <a:ext uri="{FF2B5EF4-FFF2-40B4-BE49-F238E27FC236}">
                <a16:creationId xmlns:a16="http://schemas.microsoft.com/office/drawing/2014/main" id="{24FB4205-7EA5-6044-F35E-F658B69CAD8B}"/>
              </a:ext>
            </a:extLst>
          </p:cNvPr>
          <p:cNvSpPr txBox="1"/>
          <p:nvPr/>
        </p:nvSpPr>
        <p:spPr>
          <a:xfrm>
            <a:off x="424377" y="891306"/>
            <a:ext cx="4513346" cy="1938992"/>
          </a:xfrm>
          <a:prstGeom prst="rect">
            <a:avLst/>
          </a:prstGeom>
          <a:noFill/>
        </p:spPr>
        <p:txBody>
          <a:bodyPr wrap="square" lIns="91440" tIns="45720" rIns="91440" bIns="45720" anchor="t">
            <a:spAutoFit/>
          </a:bodyPr>
          <a:lstStyle/>
          <a:p>
            <a:pPr algn="l" rtl="0">
              <a:defRPr/>
            </a:pPr>
            <a:r>
              <a:rPr lang="fi" sz="3000" b="1" i="0" u="none" baseline="0">
                <a:solidFill>
                  <a:schemeClr val="bg1"/>
                </a:solidFill>
                <a:highlight>
                  <a:srgbClr val="86CBE3"/>
                </a:highlight>
                <a:latin typeface="+mj-lt"/>
                <a:ea typeface="+mj-lt"/>
                <a:cs typeface="+mj-lt"/>
                <a:sym typeface="+mj-lt"/>
              </a:rPr>
              <a:t>18–25-vuotiaiden velkaantuminen kasvaa</a:t>
            </a:r>
          </a:p>
          <a:p>
            <a:pPr algn="l" rtl="0">
              <a:defRPr/>
            </a:pPr>
            <a:endParaRPr lang="fi" sz="3000" b="1" dirty="0">
              <a:solidFill>
                <a:schemeClr val="bg1"/>
              </a:solidFill>
              <a:highlight>
                <a:srgbClr val="86CBE3"/>
              </a:highlight>
              <a:latin typeface="+mj-lt"/>
              <a:ea typeface="Verdana"/>
            </a:endParaRPr>
          </a:p>
        </p:txBody>
      </p:sp>
    </p:spTree>
    <p:extLst>
      <p:ext uri="{BB962C8B-B14F-4D97-AF65-F5344CB8AC3E}">
        <p14:creationId xmlns:p14="http://schemas.microsoft.com/office/powerpoint/2010/main" val="1432909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937A219-C288-AF43-802F-83623EFA1834}"/>
              </a:ext>
            </a:extLst>
          </p:cNvPr>
          <p:cNvSpPr txBox="1"/>
          <p:nvPr/>
        </p:nvSpPr>
        <p:spPr>
          <a:xfrm>
            <a:off x="234778" y="1161511"/>
            <a:ext cx="5943600" cy="4093428"/>
          </a:xfrm>
          <a:prstGeom prst="rect">
            <a:avLst/>
          </a:prstGeom>
          <a:noFill/>
        </p:spPr>
        <p:txBody>
          <a:bodyPr wrap="square" rtlCol="0">
            <a:spAutoFit/>
          </a:bodyPr>
          <a:lstStyle/>
          <a:p>
            <a:pPr marL="184150" algn="l" rtl="0"/>
            <a:endParaRPr lang="fi" sz="2000" dirty="0">
              <a:solidFill>
                <a:srgbClr val="FE5000"/>
              </a:solidFill>
              <a:latin typeface="Verdana" panose="020B0604030504040204" pitchFamily="34" charset="0"/>
              <a:ea typeface="Verdana" panose="020B0604030504040204" pitchFamily="34" charset="0"/>
            </a:endParaRPr>
          </a:p>
          <a:p>
            <a:pPr marL="184150" algn="l" rtl="0"/>
            <a:r>
              <a:rPr lang="fi" sz="1800" b="0" i="0" u="none" baseline="0">
                <a:solidFill>
                  <a:srgbClr val="434A4F"/>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Kulutusluotot ovat yleisiä. </a:t>
            </a:r>
          </a:p>
          <a:p>
            <a:pPr marL="184150" algn="l" rtl="0"/>
            <a:endParaRPr lang="fi" sz="1800" dirty="0">
              <a:solidFill>
                <a:srgbClr val="434A4F"/>
              </a:solidFill>
              <a:latin typeface="Verdana" panose="020B0604030504040204" pitchFamily="34" charset="0"/>
              <a:ea typeface="Verdana" panose="020B0604030504040204" pitchFamily="34" charset="0"/>
            </a:endParaRPr>
          </a:p>
          <a:p>
            <a:pPr marL="184150" algn="l" rtl="0"/>
            <a:r>
              <a:rPr lang="fi" sz="1800" b="0" i="0" u="none" baseline="0">
                <a:solidFill>
                  <a:srgbClr val="434A4F"/>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Some tuottaa kulutuspaineita – erityisesti nuorten naisten keskuudessa.</a:t>
            </a:r>
          </a:p>
          <a:p>
            <a:pPr marL="527050" indent="-342900" algn="l" rtl="0">
              <a:buFont typeface="Arial" panose="020B0604020202020204" pitchFamily="34" charset="0"/>
              <a:buChar char="•"/>
            </a:pPr>
            <a:endParaRPr lang="fi" sz="1800" dirty="0">
              <a:solidFill>
                <a:srgbClr val="434A4F"/>
              </a:solidFill>
              <a:latin typeface="Verdana" panose="020B0604030504040204" pitchFamily="34" charset="0"/>
              <a:ea typeface="Verdana" panose="020B0604030504040204" pitchFamily="34" charset="0"/>
            </a:endParaRPr>
          </a:p>
          <a:p>
            <a:pPr marL="184150" algn="l" rtl="0"/>
            <a:r>
              <a:rPr lang="fi" sz="1800" b="0" i="0" u="none" baseline="0">
                <a:solidFill>
                  <a:srgbClr val="434A4F"/>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Yksi viidestä nuoresta aikuisesta kokee, että he shoppailevat enemmän luottojen takia.</a:t>
            </a:r>
          </a:p>
          <a:p>
            <a:pPr marL="527050" indent="-342900" algn="l" rtl="0">
              <a:buFont typeface="Arial" panose="020B0604020202020204" pitchFamily="34" charset="0"/>
              <a:buChar char="•"/>
            </a:pPr>
            <a:endParaRPr lang="fi" sz="1800" dirty="0">
              <a:solidFill>
                <a:srgbClr val="434A4F"/>
              </a:solidFill>
              <a:latin typeface="Verdana" panose="020B0604030504040204" pitchFamily="34" charset="0"/>
              <a:ea typeface="Verdana" panose="020B0604030504040204" pitchFamily="34" charset="0"/>
            </a:endParaRPr>
          </a:p>
          <a:p>
            <a:pPr marL="184150" algn="l" rtl="0"/>
            <a:r>
              <a:rPr lang="fi" sz="1800" b="0" i="0" u="none" baseline="0">
                <a:solidFill>
                  <a:srgbClr val="434A4F"/>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Seitsemän kymmenestä nuoresta naisesta kokee ostelevansa enemmän verkkokauppojen vuoksi.</a:t>
            </a:r>
          </a:p>
          <a:p>
            <a:pPr marL="184150" algn="l" rtl="0"/>
            <a:endParaRPr lang="fi" sz="2000" dirty="0">
              <a:solidFill>
                <a:srgbClr val="FE5000"/>
              </a:solidFill>
              <a:latin typeface="+mj-lt"/>
            </a:endParaRPr>
          </a:p>
          <a:p>
            <a:pPr marL="469900" indent="-285750" algn="l" rtl="0">
              <a:buFont typeface="Arial" panose="020B0604020202020204" pitchFamily="34" charset="0"/>
              <a:buChar char="•"/>
            </a:pPr>
            <a:endParaRPr lang="fi" sz="2000" dirty="0">
              <a:solidFill>
                <a:srgbClr val="FE5000"/>
              </a:solidFill>
              <a:latin typeface="+mj-lt"/>
            </a:endParaRPr>
          </a:p>
          <a:p>
            <a:pPr marL="184150" algn="l" rtl="0"/>
            <a:endParaRPr lang="fi" sz="2000" dirty="0">
              <a:solidFill>
                <a:srgbClr val="FE5000"/>
              </a:solidFill>
              <a:latin typeface="+mj-lt"/>
            </a:endParaRPr>
          </a:p>
        </p:txBody>
      </p:sp>
      <p:sp>
        <p:nvSpPr>
          <p:cNvPr id="3" name="textruta 2">
            <a:extLst>
              <a:ext uri="{FF2B5EF4-FFF2-40B4-BE49-F238E27FC236}">
                <a16:creationId xmlns:a16="http://schemas.microsoft.com/office/drawing/2014/main" id="{FE772828-ABC2-2D25-F938-564A8488A40C}"/>
              </a:ext>
            </a:extLst>
          </p:cNvPr>
          <p:cNvSpPr txBox="1"/>
          <p:nvPr/>
        </p:nvSpPr>
        <p:spPr>
          <a:xfrm>
            <a:off x="234778" y="145848"/>
            <a:ext cx="4534930" cy="1015663"/>
          </a:xfrm>
          <a:prstGeom prst="rect">
            <a:avLst/>
          </a:prstGeom>
          <a:noFill/>
        </p:spPr>
        <p:txBody>
          <a:bodyPr wrap="square">
            <a:spAutoFit/>
          </a:bodyPr>
          <a:lstStyle/>
          <a:p>
            <a:pPr marL="184150" algn="l" rtl="0"/>
            <a:r>
              <a:rPr lang="fi" sz="3000" b="0" i="0" u="none" baseline="0">
                <a:solidFill>
                  <a:srgbClr val="FE5000"/>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Nuoren aikuisen velkaloukun syitä</a:t>
            </a:r>
          </a:p>
        </p:txBody>
      </p:sp>
    </p:spTree>
    <p:extLst>
      <p:ext uri="{BB962C8B-B14F-4D97-AF65-F5344CB8AC3E}">
        <p14:creationId xmlns:p14="http://schemas.microsoft.com/office/powerpoint/2010/main" val="1863310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C5D152A0-7744-008C-1741-055AEA6BE222}"/>
              </a:ext>
            </a:extLst>
          </p:cNvPr>
          <p:cNvSpPr>
            <a:spLocks noGrp="1"/>
          </p:cNvSpPr>
          <p:nvPr>
            <p:ph type="ftr" sz="quarter" idx="11"/>
          </p:nvPr>
        </p:nvSpPr>
        <p:spPr/>
        <p:txBody>
          <a:bodyPr/>
          <a:lstStyle/>
          <a:p>
            <a:pPr algn="l" rtl="0"/>
            <a:fld id="{6455332F-0017-0942-957E-B35A83B7EE53}" type="slidenum">
              <a:rPr b="1"/>
              <a:pPr algn="l" rtl="0"/>
              <a:t>17</a:t>
            </a:fld>
            <a:r>
              <a:rPr lang="fi" b="0" i="0" u="none" baseline="0"/>
              <a:t> | Alaviite</a:t>
            </a:r>
            <a:endParaRPr lang="fi" dirty="0"/>
          </a:p>
        </p:txBody>
      </p:sp>
      <p:pic>
        <p:nvPicPr>
          <p:cNvPr id="4" name="Bildobjekt 3" descr="En bild som visar inomhus, person&#10;&#10;Automatiskt genererad beskrivning">
            <a:extLst>
              <a:ext uri="{FF2B5EF4-FFF2-40B4-BE49-F238E27FC236}">
                <a16:creationId xmlns:a16="http://schemas.microsoft.com/office/drawing/2014/main" id="{FF79244A-BE53-4628-FD92-6B4D4B68C16F}"/>
              </a:ext>
            </a:extLst>
          </p:cNvPr>
          <p:cNvPicPr>
            <a:picLocks noChangeAspect="1"/>
          </p:cNvPicPr>
          <p:nvPr/>
        </p:nvPicPr>
        <p:blipFill>
          <a:blip r:embed="rId3"/>
          <a:stretch>
            <a:fillRect/>
          </a:stretch>
        </p:blipFill>
        <p:spPr>
          <a:xfrm>
            <a:off x="0" y="20411"/>
            <a:ext cx="9144000" cy="5143500"/>
          </a:xfrm>
          <a:prstGeom prst="rect">
            <a:avLst/>
          </a:prstGeom>
        </p:spPr>
      </p:pic>
      <p:sp>
        <p:nvSpPr>
          <p:cNvPr id="6" name="textruta 5">
            <a:extLst>
              <a:ext uri="{FF2B5EF4-FFF2-40B4-BE49-F238E27FC236}">
                <a16:creationId xmlns:a16="http://schemas.microsoft.com/office/drawing/2014/main" id="{FAA617BC-75A5-B0AA-06ED-32EE220B9927}"/>
              </a:ext>
            </a:extLst>
          </p:cNvPr>
          <p:cNvSpPr txBox="1"/>
          <p:nvPr/>
        </p:nvSpPr>
        <p:spPr>
          <a:xfrm>
            <a:off x="1878227" y="2305107"/>
            <a:ext cx="6550956" cy="1323439"/>
          </a:xfrm>
          <a:prstGeom prst="rect">
            <a:avLst/>
          </a:prstGeom>
          <a:noFill/>
        </p:spPr>
        <p:txBody>
          <a:bodyPr wrap="square" lIns="91440" tIns="45720" rIns="91440" bIns="45720" anchor="t">
            <a:spAutoFit/>
          </a:bodyPr>
          <a:lstStyle/>
          <a:p>
            <a:pPr algn="l" rtl="0"/>
            <a:r>
              <a:rPr lang="fi" sz="4000" b="1" i="0" u="none" baseline="0">
                <a:solidFill>
                  <a:schemeClr val="bg1"/>
                </a:solidFill>
                <a:highlight>
                  <a:srgbClr val="86CBE3"/>
                </a:highlight>
                <a:latin typeface="+mj-lt"/>
                <a:ea typeface="+mj-lt"/>
                <a:cs typeface="+mj-lt"/>
                <a:sym typeface="+mj-lt"/>
              </a:rPr>
              <a:t>Entä jos ylivelkaannun?</a:t>
            </a:r>
            <a:endParaRPr lang="fi">
              <a:solidFill>
                <a:schemeClr val="bg1"/>
              </a:solidFill>
            </a:endParaRPr>
          </a:p>
        </p:txBody>
      </p:sp>
    </p:spTree>
    <p:extLst>
      <p:ext uri="{BB962C8B-B14F-4D97-AF65-F5344CB8AC3E}">
        <p14:creationId xmlns:p14="http://schemas.microsoft.com/office/powerpoint/2010/main" val="454761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fönster, inomhus, golv, rullgardin&#10;&#10;Automatiskt genererad beskrivning">
            <a:extLst>
              <a:ext uri="{FF2B5EF4-FFF2-40B4-BE49-F238E27FC236}">
                <a16:creationId xmlns:a16="http://schemas.microsoft.com/office/drawing/2014/main" id="{1D2EDBC9-F480-D185-7A51-72F6B0D8FE61}"/>
              </a:ext>
            </a:extLst>
          </p:cNvPr>
          <p:cNvPicPr>
            <a:picLocks noChangeAspect="1"/>
          </p:cNvPicPr>
          <p:nvPr/>
        </p:nvPicPr>
        <p:blipFill>
          <a:blip r:embed="rId3"/>
          <a:stretch>
            <a:fillRect/>
          </a:stretch>
        </p:blipFill>
        <p:spPr>
          <a:xfrm>
            <a:off x="0" y="24714"/>
            <a:ext cx="9144000" cy="5143500"/>
          </a:xfrm>
          <a:prstGeom prst="rect">
            <a:avLst/>
          </a:prstGeom>
        </p:spPr>
      </p:pic>
      <p:sp>
        <p:nvSpPr>
          <p:cNvPr id="5" name="TextBox 4">
            <a:extLst>
              <a:ext uri="{FF2B5EF4-FFF2-40B4-BE49-F238E27FC236}">
                <a16:creationId xmlns:a16="http://schemas.microsoft.com/office/drawing/2014/main" id="{ED2C9B95-4785-4346-8CF8-81EC72DBD545}"/>
              </a:ext>
            </a:extLst>
          </p:cNvPr>
          <p:cNvSpPr txBox="1"/>
          <p:nvPr/>
        </p:nvSpPr>
        <p:spPr>
          <a:xfrm>
            <a:off x="154112" y="686535"/>
            <a:ext cx="4049486" cy="1354217"/>
          </a:xfrm>
          <a:prstGeom prst="rect">
            <a:avLst/>
          </a:prstGeom>
          <a:noFill/>
        </p:spPr>
        <p:txBody>
          <a:bodyPr wrap="square" rtlCol="0">
            <a:spAutoFit/>
          </a:bodyPr>
          <a:lstStyle/>
          <a:p>
            <a:pPr marL="184150" algn="l" rtl="0">
              <a:lnSpc>
                <a:spcPct val="150000"/>
              </a:lnSpc>
            </a:pPr>
            <a:endParaRPr lang="fi" sz="2000" b="1" dirty="0">
              <a:solidFill>
                <a:srgbClr val="434A4F"/>
              </a:solidFill>
            </a:endParaRPr>
          </a:p>
          <a:p>
            <a:pPr marL="469900" indent="-285750" algn="l" rtl="0">
              <a:buFont typeface="Wingdings" pitchFamily="2" charset="2"/>
              <a:buChar char="Ø"/>
            </a:pPr>
            <a:endParaRPr lang="fi" sz="1300" dirty="0">
              <a:solidFill>
                <a:srgbClr val="434A4F"/>
              </a:solidFill>
            </a:endParaRPr>
          </a:p>
          <a:p>
            <a:pPr marL="469900" indent="-285750" algn="l" rtl="0">
              <a:buFont typeface="Wingdings" pitchFamily="2" charset="2"/>
              <a:buChar char="Ø"/>
            </a:pPr>
            <a:endParaRPr lang="fi" sz="1300" dirty="0">
              <a:solidFill>
                <a:srgbClr val="434A4F"/>
              </a:solidFill>
            </a:endParaRPr>
          </a:p>
          <a:p>
            <a:pPr marL="469900" indent="-285750" algn="l" rtl="0">
              <a:buFont typeface="Wingdings" pitchFamily="2" charset="2"/>
              <a:buChar char="Ø"/>
            </a:pPr>
            <a:endParaRPr lang="fi" sz="1300" dirty="0">
              <a:solidFill>
                <a:srgbClr val="434A4F"/>
              </a:solidFill>
            </a:endParaRPr>
          </a:p>
          <a:p>
            <a:pPr marL="184150" algn="l" rtl="0"/>
            <a:endParaRPr lang="fi" sz="1300" dirty="0">
              <a:solidFill>
                <a:srgbClr val="72787C"/>
              </a:solidFill>
            </a:endParaRPr>
          </a:p>
        </p:txBody>
      </p:sp>
      <p:sp>
        <p:nvSpPr>
          <p:cNvPr id="3" name="Rektangel 2">
            <a:extLst>
              <a:ext uri="{FF2B5EF4-FFF2-40B4-BE49-F238E27FC236}">
                <a16:creationId xmlns:a16="http://schemas.microsoft.com/office/drawing/2014/main" id="{5B0D7A34-7C76-1BED-F51A-52B95FD4A08D}"/>
              </a:ext>
            </a:extLst>
          </p:cNvPr>
          <p:cNvSpPr/>
          <p:nvPr/>
        </p:nvSpPr>
        <p:spPr>
          <a:xfrm>
            <a:off x="0" y="863590"/>
            <a:ext cx="7006281" cy="3693319"/>
          </a:xfrm>
          <a:prstGeom prst="rect">
            <a:avLst/>
          </a:prstGeom>
        </p:spPr>
        <p:txBody>
          <a:bodyPr wrap="square" lIns="91440" tIns="45720" rIns="91440" bIns="45720" anchor="t">
            <a:spAutoFit/>
          </a:bodyPr>
          <a:lstStyle/>
          <a:p>
            <a:pPr marL="285750" indent="-285750" algn="l" rtl="0">
              <a:buFont typeface="Arial" panose="020B0604020202020204" pitchFamily="34" charset="0"/>
              <a:buChar char="•"/>
            </a:pPr>
            <a:r>
              <a:rPr lang="fi" sz="1800" b="1" i="0" u="none" baseline="0" dirty="0">
                <a:solidFill>
                  <a:schemeClr val="bg1"/>
                </a:solidFill>
                <a:highlight>
                  <a:srgbClr val="86CBE3"/>
                </a:highlight>
              </a:rPr>
              <a:t>Ongelmista puhuminen </a:t>
            </a:r>
            <a:br>
              <a:rPr lang="fi" sz="1800" b="1" dirty="0">
                <a:solidFill>
                  <a:schemeClr val="bg1"/>
                </a:solidFill>
                <a:highlight>
                  <a:srgbClr val="86CBE3"/>
                </a:highlight>
              </a:rPr>
            </a:br>
            <a:r>
              <a:rPr lang="fi" sz="1800" b="1" i="0" u="none" baseline="0" dirty="0">
                <a:solidFill>
                  <a:schemeClr val="bg1"/>
                </a:solidFill>
                <a:highlight>
                  <a:srgbClr val="86CBE3"/>
                </a:highlight>
              </a:rPr>
              <a:t>ja avun pyytäminen ovat avainasemassa, jos veloistaan haluaa vapautua.</a:t>
            </a:r>
          </a:p>
          <a:p>
            <a:pPr marL="285750" indent="-285750" algn="l" rtl="0">
              <a:buFont typeface="Arial" panose="020B0604020202020204" pitchFamily="34" charset="0"/>
              <a:buChar char="•"/>
            </a:pPr>
            <a:endParaRPr lang="fi" sz="1800" b="1" dirty="0">
              <a:solidFill>
                <a:schemeClr val="bg1"/>
              </a:solidFill>
              <a:highlight>
                <a:srgbClr val="86CBE3"/>
              </a:highlight>
            </a:endParaRPr>
          </a:p>
          <a:p>
            <a:pPr marL="285750" indent="-285750" algn="l" rtl="0">
              <a:buFont typeface="Arial" panose="020B0604020202020204" pitchFamily="34" charset="0"/>
              <a:buChar char="•"/>
            </a:pPr>
            <a:r>
              <a:rPr lang="fi" sz="1800" b="1" i="0" u="none" baseline="0" dirty="0">
                <a:solidFill>
                  <a:schemeClr val="bg1"/>
                </a:solidFill>
                <a:highlight>
                  <a:srgbClr val="86CBE3"/>
                </a:highlight>
                <a:latin typeface="Calibri"/>
                <a:ea typeface="Calibri"/>
                <a:cs typeface="Calibri"/>
                <a:sym typeface="Calibri"/>
              </a:rPr>
              <a:t>Ota yhteyttä perintätoimistoon.</a:t>
            </a:r>
          </a:p>
          <a:p>
            <a:pPr marL="285750" indent="-285750" algn="l" rtl="0">
              <a:buFont typeface="Arial" panose="020B0604020202020204" pitchFamily="34" charset="0"/>
              <a:buChar char="•"/>
            </a:pPr>
            <a:endParaRPr lang="fi" sz="1800" b="1" dirty="0">
              <a:solidFill>
                <a:schemeClr val="bg1"/>
              </a:solidFill>
              <a:highlight>
                <a:srgbClr val="86CBE3"/>
              </a:highlight>
              <a:cs typeface="Calibri"/>
            </a:endParaRPr>
          </a:p>
          <a:p>
            <a:pPr marL="285750" indent="-285750" algn="l" rtl="0">
              <a:buFont typeface="Arial" panose="020B0604020202020204" pitchFamily="34" charset="0"/>
              <a:buChar char="•"/>
            </a:pPr>
            <a:r>
              <a:rPr lang="fi" sz="1800" b="1" i="0" u="none" baseline="0" dirty="0">
                <a:solidFill>
                  <a:schemeClr val="bg1"/>
                </a:solidFill>
                <a:highlight>
                  <a:srgbClr val="86CBE3"/>
                </a:highlight>
              </a:rPr>
              <a:t>Vältä maksuhäiriömerkinnän syntyminen. </a:t>
            </a:r>
            <a:endParaRPr lang="fi" sz="1800" b="1" dirty="0">
              <a:solidFill>
                <a:schemeClr val="bg1"/>
              </a:solidFill>
              <a:highlight>
                <a:srgbClr val="86CBE3"/>
              </a:highlight>
              <a:cs typeface="Calibri"/>
            </a:endParaRPr>
          </a:p>
          <a:p>
            <a:pPr marL="285750" indent="-285750" algn="l" rtl="0">
              <a:buFont typeface="Arial" panose="020B0604020202020204" pitchFamily="34" charset="0"/>
              <a:buChar char="•"/>
            </a:pPr>
            <a:endParaRPr lang="fi" sz="1800" b="1" dirty="0">
              <a:solidFill>
                <a:schemeClr val="bg1"/>
              </a:solidFill>
              <a:highlight>
                <a:srgbClr val="86CBE3"/>
              </a:highlight>
              <a:cs typeface="Calibri"/>
            </a:endParaRPr>
          </a:p>
          <a:p>
            <a:pPr marL="285750" indent="-285750" algn="l" rtl="0">
              <a:buFont typeface="Arial" panose="020B0604020202020204" pitchFamily="34" charset="0"/>
              <a:buChar char="•"/>
            </a:pPr>
            <a:r>
              <a:rPr lang="fi" sz="1800" b="0" i="0" u="none" baseline="0" dirty="0">
                <a:solidFill>
                  <a:schemeClr val="bg1"/>
                </a:solidFill>
                <a:highlight>
                  <a:srgbClr val="86CBE3"/>
                </a:highlight>
                <a:latin typeface="Calibri"/>
                <a:ea typeface="Calibri"/>
                <a:cs typeface="Calibri"/>
                <a:sym typeface="Calibri"/>
              </a:rPr>
              <a:t>#</a:t>
            </a:r>
            <a:r>
              <a:rPr lang="fi" sz="1800" b="1" i="0" u="none" baseline="0" dirty="0">
                <a:solidFill>
                  <a:schemeClr val="bg1"/>
                </a:solidFill>
                <a:highlight>
                  <a:srgbClr val="86CBE3"/>
                </a:highlight>
                <a:latin typeface="Calibri"/>
                <a:ea typeface="Calibri"/>
                <a:cs typeface="Calibri"/>
                <a:sym typeface="Calibri"/>
              </a:rPr>
              <a:t>Talous- ja velkaneuvonta.</a:t>
            </a:r>
            <a:r>
              <a:rPr lang="fi" sz="1800" b="0" i="0" u="none" baseline="0" dirty="0">
                <a:solidFill>
                  <a:schemeClr val="bg1"/>
                </a:solidFill>
                <a:highlight>
                  <a:srgbClr val="86CBE3"/>
                </a:highlight>
                <a:latin typeface="Calibri"/>
                <a:ea typeface="Calibri"/>
                <a:cs typeface="Calibri"/>
                <a:sym typeface="Calibri"/>
              </a:rPr>
              <a:t>#</a:t>
            </a:r>
            <a:endParaRPr lang="fi" sz="1800" b="1" dirty="0">
              <a:solidFill>
                <a:schemeClr val="bg1"/>
              </a:solidFill>
              <a:highlight>
                <a:srgbClr val="86CBE3"/>
              </a:highlight>
            </a:endParaRPr>
          </a:p>
          <a:p>
            <a:pPr marL="285750" indent="-285750" algn="l" rtl="0">
              <a:buFont typeface="Arial" panose="020B0604020202020204" pitchFamily="34" charset="0"/>
              <a:buChar char="•"/>
            </a:pPr>
            <a:endParaRPr lang="fi" sz="1800" b="1" dirty="0">
              <a:solidFill>
                <a:schemeClr val="bg1"/>
              </a:solidFill>
              <a:highlight>
                <a:srgbClr val="86CBE3"/>
              </a:highlight>
              <a:ea typeface="+mn-lt"/>
              <a:cs typeface="+mn-lt"/>
            </a:endParaRPr>
          </a:p>
          <a:p>
            <a:pPr marL="285750" indent="-285750" algn="l" rtl="0">
              <a:buFont typeface="Arial" panose="020B0604020202020204" pitchFamily="34" charset="0"/>
              <a:buChar char="•"/>
            </a:pPr>
            <a:r>
              <a:rPr lang="fi" sz="1800" b="0" i="0" u="none" baseline="0" dirty="0">
                <a:solidFill>
                  <a:schemeClr val="bg1"/>
                </a:solidFill>
                <a:highlight>
                  <a:srgbClr val="86CBE3"/>
                </a:highlight>
                <a:latin typeface="+mn-lt"/>
                <a:ea typeface="+mn-lt"/>
                <a:cs typeface="+mn-lt"/>
                <a:sym typeface="+mn-lt"/>
              </a:rPr>
              <a:t>#</a:t>
            </a:r>
            <a:r>
              <a:rPr lang="fi" sz="1800" b="1" i="0" u="none" baseline="0" dirty="0">
                <a:solidFill>
                  <a:schemeClr val="bg1"/>
                </a:solidFill>
                <a:highlight>
                  <a:srgbClr val="86CBE3"/>
                </a:highlight>
                <a:latin typeface="+mn-lt"/>
                <a:ea typeface="+mn-lt"/>
                <a:cs typeface="+mn-lt"/>
                <a:sym typeface="+mn-lt"/>
              </a:rPr>
              <a:t>Velkajärjestelyä voi hakea käräjäoikeudesta.</a:t>
            </a:r>
            <a:r>
              <a:rPr lang="fi" sz="1800" b="0" i="0" u="none" baseline="0" dirty="0">
                <a:solidFill>
                  <a:schemeClr val="bg1"/>
                </a:solidFill>
                <a:highlight>
                  <a:srgbClr val="86CBE3"/>
                </a:highlight>
                <a:latin typeface="+mn-lt"/>
                <a:ea typeface="+mn-lt"/>
                <a:cs typeface="+mn-lt"/>
                <a:sym typeface="+mn-lt"/>
              </a:rPr>
              <a:t>#</a:t>
            </a:r>
            <a:r>
              <a:rPr lang="fi" sz="1800" b="1" i="0" u="none" baseline="0" dirty="0">
                <a:solidFill>
                  <a:schemeClr val="bg1"/>
                </a:solidFill>
                <a:highlight>
                  <a:srgbClr val="86CBE3"/>
                </a:highlight>
                <a:latin typeface="+mn-lt"/>
                <a:ea typeface="+mn-lt"/>
                <a:cs typeface="+mn-lt"/>
                <a:sym typeface="+mn-lt"/>
              </a:rPr>
              <a:t> </a:t>
            </a:r>
            <a:r>
              <a:rPr lang="fi" sz="1800" b="0" i="0" u="none" baseline="0" dirty="0">
                <a:solidFill>
                  <a:schemeClr val="bg1"/>
                </a:solidFill>
                <a:highlight>
                  <a:srgbClr val="86CBE3"/>
                </a:highlight>
              </a:rPr>
              <a:t>#</a:t>
            </a:r>
            <a:r>
              <a:rPr lang="fi" sz="1800" b="1" i="0" u="none" baseline="0" dirty="0">
                <a:solidFill>
                  <a:schemeClr val="bg1"/>
                </a:solidFill>
                <a:highlight>
                  <a:srgbClr val="86CBE3"/>
                </a:highlight>
              </a:rPr>
              <a:t>MUTTA nuori ei välttämättä täytä järjestelyn ehtoja.</a:t>
            </a:r>
            <a:r>
              <a:rPr lang="fi" sz="1800" b="0" i="0" u="none" baseline="0" dirty="0">
                <a:solidFill>
                  <a:schemeClr val="bg1"/>
                </a:solidFill>
                <a:highlight>
                  <a:srgbClr val="86CBE3"/>
                </a:highlight>
              </a:rPr>
              <a:t>#</a:t>
            </a:r>
            <a:endParaRPr lang="fi" sz="1800" b="1" dirty="0">
              <a:solidFill>
                <a:schemeClr val="bg1"/>
              </a:solidFill>
              <a:highlight>
                <a:srgbClr val="86CBE3"/>
              </a:highlight>
              <a:ea typeface="Verdana"/>
            </a:endParaRPr>
          </a:p>
        </p:txBody>
      </p:sp>
    </p:spTree>
    <p:extLst>
      <p:ext uri="{BB962C8B-B14F-4D97-AF65-F5344CB8AC3E}">
        <p14:creationId xmlns:p14="http://schemas.microsoft.com/office/powerpoint/2010/main" val="337189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937A219-C288-AF43-802F-83623EFA1834}"/>
              </a:ext>
            </a:extLst>
          </p:cNvPr>
          <p:cNvSpPr txBox="1"/>
          <p:nvPr/>
        </p:nvSpPr>
        <p:spPr>
          <a:xfrm>
            <a:off x="0" y="208673"/>
            <a:ext cx="8652510" cy="5178341"/>
          </a:xfrm>
          <a:prstGeom prst="rect">
            <a:avLst/>
          </a:prstGeom>
          <a:noFill/>
        </p:spPr>
        <p:txBody>
          <a:bodyPr wrap="square" rtlCol="0">
            <a:spAutoFit/>
          </a:bodyPr>
          <a:lstStyle/>
          <a:p>
            <a:pPr marL="184150" algn="l" rtl="0"/>
            <a:endParaRPr lang="fi" sz="3000" b="1" dirty="0">
              <a:solidFill>
                <a:srgbClr val="FE5000"/>
              </a:solidFill>
              <a:latin typeface="+mj-lt"/>
            </a:endParaRPr>
          </a:p>
          <a:p>
            <a:pPr marL="184150" algn="l" rtl="0"/>
            <a:r>
              <a:rPr lang="fi" sz="3000" b="0" i="0" u="none" baseline="0" dirty="0">
                <a:solidFill>
                  <a:srgbClr val="FE5000"/>
                </a:solidFill>
                <a:latin typeface="+mj-lt"/>
                <a:ea typeface="+mj-lt"/>
                <a:cs typeface="+mj-lt"/>
                <a:sym typeface="+mj-lt"/>
              </a:rPr>
              <a:t>Kahdeksan vinkkiä </a:t>
            </a:r>
          </a:p>
          <a:p>
            <a:pPr marL="184150" algn="l" rtl="0"/>
            <a:r>
              <a:rPr lang="fi" sz="3000" b="0" i="0" u="none" baseline="0" dirty="0">
                <a:solidFill>
                  <a:srgbClr val="FE5000"/>
                </a:solidFill>
                <a:latin typeface="+mj-lt"/>
                <a:ea typeface="+mj-lt"/>
                <a:cs typeface="+mj-lt"/>
                <a:sym typeface="+mj-lt"/>
              </a:rPr>
              <a:t>velkaloukun välttämiseen</a:t>
            </a:r>
            <a:endParaRPr lang="fi" sz="3000" dirty="0">
              <a:solidFill>
                <a:srgbClr val="FE5000"/>
              </a:solidFill>
              <a:latin typeface="+mj-lt"/>
            </a:endParaRPr>
          </a:p>
          <a:p>
            <a:pPr marL="527050" indent="-342900" algn="l" rtl="0">
              <a:lnSpc>
                <a:spcPct val="150000"/>
              </a:lnSpc>
              <a:buFont typeface="+mj-lt"/>
              <a:buAutoNum type="arabicPeriod"/>
            </a:pPr>
            <a:r>
              <a:rPr lang="fi" sz="1300" b="0" i="0" u="none" baseline="0" dirty="0">
                <a:latin typeface="+mj-lt"/>
                <a:ea typeface="+mj-lt"/>
                <a:cs typeface="+mj-lt"/>
                <a:sym typeface="+mj-lt"/>
              </a:rPr>
              <a:t>Seuraa rahatilannettasi ja laske, kuinka paljon voit käyttää rahaa.</a:t>
            </a:r>
          </a:p>
          <a:p>
            <a:pPr marL="527050" indent="-342900" algn="l" rtl="0">
              <a:lnSpc>
                <a:spcPct val="150000"/>
              </a:lnSpc>
              <a:buFont typeface="+mj-lt"/>
              <a:buAutoNum type="arabicPeriod"/>
            </a:pPr>
            <a:r>
              <a:rPr lang="fi" sz="1300" b="0" i="0" u="none" baseline="0" dirty="0">
                <a:latin typeface="+mj-lt"/>
                <a:ea typeface="+mj-lt"/>
                <a:cs typeface="+mj-lt"/>
                <a:sym typeface="+mj-lt"/>
              </a:rPr>
              <a:t>Tee budjetti ja noudata sitä. </a:t>
            </a:r>
          </a:p>
          <a:p>
            <a:pPr marL="527050" indent="-342900" algn="l" rtl="0">
              <a:lnSpc>
                <a:spcPct val="150000"/>
              </a:lnSpc>
              <a:buFont typeface="+mj-lt"/>
              <a:buAutoNum type="arabicPeriod"/>
            </a:pPr>
            <a:r>
              <a:rPr lang="fi" sz="1300" b="0" i="0" u="none" baseline="0" dirty="0">
                <a:latin typeface="+mj-lt"/>
                <a:ea typeface="+mj-lt"/>
                <a:cs typeface="+mj-lt"/>
                <a:sym typeface="+mj-lt"/>
              </a:rPr>
              <a:t>Odota 24 tuntia ennen ostoksen tekemistä. Vältä heräteostoksia. </a:t>
            </a:r>
          </a:p>
          <a:p>
            <a:pPr marL="527050" indent="-342900" algn="l" rtl="0">
              <a:lnSpc>
                <a:spcPct val="150000"/>
              </a:lnSpc>
              <a:buFont typeface="+mj-lt"/>
              <a:buAutoNum type="arabicPeriod"/>
            </a:pPr>
            <a:r>
              <a:rPr lang="fi" sz="1300" b="0" i="0" u="none" baseline="0" dirty="0">
                <a:latin typeface="+mj-lt"/>
                <a:ea typeface="+mj-lt"/>
                <a:cs typeface="+mj-lt"/>
                <a:sym typeface="+mj-lt"/>
              </a:rPr>
              <a:t>Maksa heti.</a:t>
            </a:r>
          </a:p>
          <a:p>
            <a:pPr marL="527050" indent="-342900" algn="l" rtl="0">
              <a:lnSpc>
                <a:spcPct val="150000"/>
              </a:lnSpc>
              <a:buFont typeface="+mj-lt"/>
              <a:buAutoNum type="arabicPeriod"/>
            </a:pPr>
            <a:r>
              <a:rPr lang="fi" sz="1300" b="0" i="0" u="none" baseline="0" dirty="0">
                <a:latin typeface="+mj-lt"/>
                <a:ea typeface="+mj-lt"/>
                <a:cs typeface="+mj-lt"/>
                <a:sym typeface="+mj-lt"/>
              </a:rPr>
              <a:t>Älä ota lainaa kulutusta varten. </a:t>
            </a:r>
          </a:p>
          <a:p>
            <a:pPr marL="527050" indent="-342900" algn="l" rtl="0">
              <a:lnSpc>
                <a:spcPct val="150000"/>
              </a:lnSpc>
              <a:buFont typeface="+mj-lt"/>
              <a:buAutoNum type="arabicPeriod"/>
            </a:pPr>
            <a:r>
              <a:rPr lang="fi" sz="1300" b="0" i="0" u="none" baseline="0" dirty="0">
                <a:latin typeface="+mj-lt"/>
                <a:ea typeface="+mj-lt"/>
                <a:cs typeface="+mj-lt"/>
                <a:sym typeface="+mj-lt"/>
              </a:rPr>
              <a:t>Älä ota nopeasti saatavia, korkeakorkoisia kulutusluottoja.</a:t>
            </a:r>
          </a:p>
          <a:p>
            <a:pPr marL="527050" indent="-342900" algn="l" rtl="0">
              <a:lnSpc>
                <a:spcPct val="150000"/>
              </a:lnSpc>
              <a:buFont typeface="+mj-lt"/>
              <a:buAutoNum type="arabicPeriod"/>
            </a:pPr>
            <a:r>
              <a:rPr lang="fi" sz="1300" b="0" i="0" u="none" baseline="0" dirty="0">
                <a:latin typeface="+mj-lt"/>
                <a:ea typeface="+mj-lt"/>
                <a:cs typeface="+mj-lt"/>
                <a:sym typeface="+mj-lt"/>
              </a:rPr>
              <a:t>Jos tarvitset lainaa, selvitä lainan ehdot ja korko.</a:t>
            </a:r>
          </a:p>
          <a:p>
            <a:pPr marL="527050" indent="-342900" algn="l" rtl="0">
              <a:lnSpc>
                <a:spcPct val="150000"/>
              </a:lnSpc>
              <a:buFont typeface="+mj-lt"/>
              <a:buAutoNum type="arabicPeriod"/>
            </a:pPr>
            <a:r>
              <a:rPr lang="fi" sz="1300" b="0" i="0" u="none" baseline="0" dirty="0">
                <a:latin typeface="+mj-lt"/>
                <a:ea typeface="+mj-lt"/>
                <a:cs typeface="+mj-lt"/>
                <a:sym typeface="+mj-lt"/>
              </a:rPr>
              <a:t>Jos olet ongelmissa – puhu jollekin. Jos velka päätyy perintään, keskustele perintätoimiston kanssa.</a:t>
            </a:r>
          </a:p>
          <a:p>
            <a:pPr marL="527050" indent="-342900" algn="l" rtl="0">
              <a:buFont typeface="+mj-lt"/>
              <a:buAutoNum type="arabicPeriod"/>
            </a:pPr>
            <a:endParaRPr lang="fi" sz="1300" b="1" dirty="0">
              <a:latin typeface="+mj-lt"/>
            </a:endParaRPr>
          </a:p>
          <a:p>
            <a:pPr marL="527050" indent="-342900" algn="l" rtl="0">
              <a:buFont typeface="+mj-lt"/>
              <a:buAutoNum type="arabicPeriod"/>
            </a:pPr>
            <a:endParaRPr lang="fi" sz="1300" b="1" dirty="0">
              <a:latin typeface="+mj-lt"/>
            </a:endParaRPr>
          </a:p>
          <a:p>
            <a:pPr marL="184150" algn="l" rtl="0"/>
            <a:endParaRPr lang="fi" sz="1300" dirty="0">
              <a:solidFill>
                <a:srgbClr val="FE5000"/>
              </a:solidFill>
              <a:latin typeface="+mj-lt"/>
            </a:endParaRPr>
          </a:p>
          <a:p>
            <a:pPr marL="184150" algn="l" rtl="0"/>
            <a:endParaRPr lang="fi" sz="2600" dirty="0">
              <a:solidFill>
                <a:srgbClr val="FE5000"/>
              </a:solidFill>
              <a:latin typeface="+mj-lt"/>
            </a:endParaRPr>
          </a:p>
        </p:txBody>
      </p:sp>
    </p:spTree>
    <p:extLst>
      <p:ext uri="{BB962C8B-B14F-4D97-AF65-F5344CB8AC3E}">
        <p14:creationId xmlns:p14="http://schemas.microsoft.com/office/powerpoint/2010/main" val="3478076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3886BBE-8CAC-4DDB-A5FA-CF1B2E61F82E}"/>
              </a:ext>
            </a:extLst>
          </p:cNvPr>
          <p:cNvSpPr>
            <a:spLocks noGrp="1"/>
          </p:cNvSpPr>
          <p:nvPr>
            <p:ph type="ftr" sz="quarter" idx="11"/>
          </p:nvPr>
        </p:nvSpPr>
        <p:spPr/>
        <p:txBody>
          <a:bodyPr/>
          <a:lstStyle/>
          <a:p>
            <a:fld id="{6455332F-0017-0942-957E-B35A83B7EE53}" type="slidenum">
              <a:rPr lang="en-GB" b="1" smtClean="0"/>
              <a:pPr/>
              <a:t>2</a:t>
            </a:fld>
            <a:r>
              <a:rPr lang="en-GB"/>
              <a:t> | Footer</a:t>
            </a:r>
            <a:endParaRPr lang="en-GB" dirty="0"/>
          </a:p>
        </p:txBody>
      </p:sp>
      <p:pic>
        <p:nvPicPr>
          <p:cNvPr id="3" name="LOWELL-Prata Krediter FINSKA-S">
            <a:hlinkClick r:id="" action="ppaction://media"/>
            <a:extLst>
              <a:ext uri="{FF2B5EF4-FFF2-40B4-BE49-F238E27FC236}">
                <a16:creationId xmlns:a16="http://schemas.microsoft.com/office/drawing/2014/main" id="{872AE06A-6062-486C-A4C5-20FBBA8FEF1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94160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0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5B39E7-7476-8F4A-A2AC-18960EEE69F7}"/>
              </a:ext>
            </a:extLst>
          </p:cNvPr>
          <p:cNvSpPr txBox="1"/>
          <p:nvPr/>
        </p:nvSpPr>
        <p:spPr>
          <a:xfrm>
            <a:off x="279400" y="143489"/>
            <a:ext cx="5461000" cy="553998"/>
          </a:xfrm>
          <a:prstGeom prst="rect">
            <a:avLst/>
          </a:prstGeom>
          <a:noFill/>
        </p:spPr>
        <p:txBody>
          <a:bodyPr wrap="square" rtlCol="0">
            <a:spAutoFit/>
          </a:bodyPr>
          <a:lstStyle/>
          <a:p>
            <a:pPr algn="l" rtl="0"/>
            <a:r>
              <a:rPr lang="fi" sz="3000" b="0" i="0" u="none" baseline="0">
                <a:solidFill>
                  <a:srgbClr val="FE5000"/>
                </a:solidFill>
                <a:latin typeface="+mj-lt"/>
                <a:ea typeface="+mj-lt"/>
                <a:cs typeface="+mj-lt"/>
                <a:sym typeface="+mj-lt"/>
              </a:rPr>
              <a:t>Kuukausibudjetin laatiminen</a:t>
            </a:r>
            <a:endParaRPr lang="fi" sz="3000" dirty="0">
              <a:solidFill>
                <a:srgbClr val="FE5000"/>
              </a:solidFill>
              <a:latin typeface="+mj-lt"/>
            </a:endParaRPr>
          </a:p>
        </p:txBody>
      </p:sp>
      <p:sp>
        <p:nvSpPr>
          <p:cNvPr id="5" name="TextBox 4">
            <a:extLst>
              <a:ext uri="{FF2B5EF4-FFF2-40B4-BE49-F238E27FC236}">
                <a16:creationId xmlns:a16="http://schemas.microsoft.com/office/drawing/2014/main" id="{DFC6DD78-9FBA-FF49-B241-C098DE1C93CA}"/>
              </a:ext>
            </a:extLst>
          </p:cNvPr>
          <p:cNvSpPr txBox="1"/>
          <p:nvPr/>
        </p:nvSpPr>
        <p:spPr>
          <a:xfrm>
            <a:off x="0" y="697487"/>
            <a:ext cx="5740400" cy="4370427"/>
          </a:xfrm>
          <a:prstGeom prst="rect">
            <a:avLst/>
          </a:prstGeom>
          <a:noFill/>
        </p:spPr>
        <p:txBody>
          <a:bodyPr wrap="square" rtlCol="0">
            <a:spAutoFit/>
          </a:bodyPr>
          <a:lstStyle/>
          <a:p>
            <a:pPr marL="184150" algn="l" rtl="0">
              <a:lnSpc>
                <a:spcPct val="150000"/>
              </a:lnSpc>
            </a:pPr>
            <a:endParaRPr lang="fi" sz="2000" b="1" dirty="0">
              <a:solidFill>
                <a:srgbClr val="434A4F"/>
              </a:solidFill>
              <a:latin typeface="+mj-lt"/>
            </a:endParaRPr>
          </a:p>
          <a:p>
            <a:pPr marL="285750" indent="-285750" algn="l" rtl="0">
              <a:buFont typeface="Arial" panose="020B0604020202020204" pitchFamily="34" charset="0"/>
              <a:buChar char="•"/>
            </a:pPr>
            <a:r>
              <a:rPr lang="fi" sz="1300" b="0" i="0" u="none" baseline="0" dirty="0"/>
              <a:t>Mitä tuloja saat kuukaudessa? Saat ehkä kuukausirahaa, palkkaa töistä, opintotukea tai lapsilisiä. Ehkä pyydät vanhempiasi siirtämään rahaa useamman kerran viikossa?</a:t>
            </a:r>
          </a:p>
          <a:p>
            <a:pPr marL="285750" indent="-285750" algn="l" rtl="0">
              <a:buFont typeface="Arial" panose="020B0604020202020204" pitchFamily="34" charset="0"/>
              <a:buChar char="•"/>
            </a:pPr>
            <a:endParaRPr lang="fi" sz="1300" dirty="0"/>
          </a:p>
          <a:p>
            <a:pPr marL="285750" indent="-285750" algn="l" rtl="0">
              <a:buFont typeface="Arial" panose="020B0604020202020204" pitchFamily="34" charset="0"/>
              <a:buChar char="•"/>
            </a:pPr>
            <a:r>
              <a:rPr lang="fi" sz="1300" b="0" i="0" u="none" baseline="0" dirty="0"/>
              <a:t>Mihin käytät rahaa? Esimerkkejä menoista ovat puhelinliittymä, vaatteet, elokuvaliput, treenit ja kahvilassa käynti. Etsi verkkopankistasi tiliote, josta näet, mihin olet käyttänyt rahaa kuluneen kuukauden aikana. </a:t>
            </a:r>
          </a:p>
          <a:p>
            <a:endParaRPr lang="fi" sz="1300" dirty="0"/>
          </a:p>
          <a:p>
            <a:pPr marL="285750" indent="-285750" algn="l" rtl="0">
              <a:buFont typeface="Arial" panose="020B0604020202020204" pitchFamily="34" charset="0"/>
              <a:buChar char="•"/>
            </a:pPr>
            <a:r>
              <a:rPr lang="fi" sz="1200" b="0" i="0" u="none" baseline="0" dirty="0"/>
              <a:t>Riittävätkö tulot maksamaan menot? Haluaisitko muuttaa jotakin? Pystytkö säästämään pienen summan kuukausittain suurempia ostoksia tai odottamattomia kuluja varten? </a:t>
            </a:r>
          </a:p>
          <a:p>
            <a:pPr marL="285750" indent="-285750" algn="l" rtl="0">
              <a:buFont typeface="Arial" panose="020B0604020202020204" pitchFamily="34" charset="0"/>
              <a:buChar char="•"/>
            </a:pPr>
            <a:endParaRPr lang="fi" sz="1300" dirty="0"/>
          </a:p>
          <a:p>
            <a:endParaRPr lang="fi" sz="1300" dirty="0"/>
          </a:p>
          <a:p>
            <a:pPr marL="285750" indent="-285750" algn="l" rtl="0">
              <a:buFont typeface="Wingdings" pitchFamily="2" charset="2"/>
              <a:buChar char="Ø"/>
            </a:pPr>
            <a:endParaRPr lang="fi" sz="1800" dirty="0">
              <a:solidFill>
                <a:srgbClr val="72787C"/>
              </a:solidFill>
            </a:endParaRPr>
          </a:p>
          <a:p>
            <a:endParaRPr lang="fi" sz="1800" dirty="0">
              <a:solidFill>
                <a:srgbClr val="72787C"/>
              </a:solidFill>
            </a:endParaRPr>
          </a:p>
          <a:p>
            <a:pPr marL="184150" algn="l" rtl="0"/>
            <a:endParaRPr lang="fi" sz="2000" dirty="0">
              <a:solidFill>
                <a:srgbClr val="72787C"/>
              </a:solidFill>
              <a:latin typeface="+mj-lt"/>
            </a:endParaRPr>
          </a:p>
        </p:txBody>
      </p:sp>
    </p:spTree>
    <p:extLst>
      <p:ext uri="{BB962C8B-B14F-4D97-AF65-F5344CB8AC3E}">
        <p14:creationId xmlns:p14="http://schemas.microsoft.com/office/powerpoint/2010/main" val="1166738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a:extLst>
              <a:ext uri="{FF2B5EF4-FFF2-40B4-BE49-F238E27FC236}">
                <a16:creationId xmlns:a16="http://schemas.microsoft.com/office/drawing/2014/main" id="{903738FB-726B-CBDC-3356-E740A6103160}"/>
              </a:ext>
            </a:extLst>
          </p:cNvPr>
          <p:cNvGraphicFramePr>
            <a:graphicFrameLocks noGrp="1"/>
          </p:cNvGraphicFramePr>
          <p:nvPr>
            <p:extLst>
              <p:ext uri="{D42A27DB-BD31-4B8C-83A1-F6EECF244321}">
                <p14:modId xmlns:p14="http://schemas.microsoft.com/office/powerpoint/2010/main" val="787858883"/>
              </p:ext>
            </p:extLst>
          </p:nvPr>
        </p:nvGraphicFramePr>
        <p:xfrm>
          <a:off x="1442434" y="1017431"/>
          <a:ext cx="6006751" cy="2898140"/>
        </p:xfrm>
        <a:graphic>
          <a:graphicData uri="http://schemas.openxmlformats.org/drawingml/2006/table">
            <a:tbl>
              <a:tblPr firstRow="1" firstCol="1" bandRow="1">
                <a:tableStyleId>{5C22544A-7EE6-4342-B048-85BDC9FD1C3A}</a:tableStyleId>
              </a:tblPr>
              <a:tblGrid>
                <a:gridCol w="1690656">
                  <a:extLst>
                    <a:ext uri="{9D8B030D-6E8A-4147-A177-3AD203B41FA5}">
                      <a16:colId xmlns:a16="http://schemas.microsoft.com/office/drawing/2014/main" val="176110107"/>
                    </a:ext>
                  </a:extLst>
                </a:gridCol>
                <a:gridCol w="1438275">
                  <a:extLst>
                    <a:ext uri="{9D8B030D-6E8A-4147-A177-3AD203B41FA5}">
                      <a16:colId xmlns:a16="http://schemas.microsoft.com/office/drawing/2014/main" val="385049409"/>
                    </a:ext>
                  </a:extLst>
                </a:gridCol>
                <a:gridCol w="1566199">
                  <a:extLst>
                    <a:ext uri="{9D8B030D-6E8A-4147-A177-3AD203B41FA5}">
                      <a16:colId xmlns:a16="http://schemas.microsoft.com/office/drawing/2014/main" val="3628218209"/>
                    </a:ext>
                  </a:extLst>
                </a:gridCol>
                <a:gridCol w="1311621">
                  <a:extLst>
                    <a:ext uri="{9D8B030D-6E8A-4147-A177-3AD203B41FA5}">
                      <a16:colId xmlns:a16="http://schemas.microsoft.com/office/drawing/2014/main" val="2761938745"/>
                    </a:ext>
                  </a:extLst>
                </a:gridCol>
              </a:tblGrid>
              <a:tr h="579628">
                <a:tc>
                  <a:txBody>
                    <a:bodyPr/>
                    <a:lstStyle/>
                    <a:p>
                      <a:pPr algn="l" rtl="0"/>
                      <a:r>
                        <a:rPr lang="fi" sz="1200" b="1" i="0" u="none" baseline="0">
                          <a:solidFill>
                            <a:schemeClr val="tx1">
                              <a:lumMod val="50000"/>
                            </a:schemeClr>
                          </a:solidFill>
                          <a:effectLst/>
                        </a:rPr>
                        <a:t>TULOT</a:t>
                      </a:r>
                    </a:p>
                    <a:p>
                      <a:pPr algn="l" rtl="0"/>
                      <a:r>
                        <a:rPr lang="fi" sz="1200" b="0" i="0" u="none" baseline="0">
                          <a:solidFill>
                            <a:schemeClr val="tx1">
                              <a:lumMod val="50000"/>
                            </a:schemeClr>
                          </a:solidFill>
                          <a:effectLst/>
                        </a:rPr>
                        <a:t> </a:t>
                      </a:r>
                      <a:endParaRPr lang="fi"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l" rtl="0"/>
                      <a:r>
                        <a:rPr lang="fi" sz="1200" b="0" i="0" u="none" baseline="0">
                          <a:solidFill>
                            <a:schemeClr val="tx1">
                              <a:lumMod val="50000"/>
                            </a:schemeClr>
                          </a:solidFill>
                          <a:effectLst/>
                        </a:rPr>
                        <a:t> </a:t>
                      </a:r>
                      <a:endParaRPr lang="fi"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l" rtl="0"/>
                      <a:r>
                        <a:rPr lang="fi" sz="1200" b="1" i="0" u="none" baseline="0">
                          <a:solidFill>
                            <a:schemeClr val="tx1">
                              <a:lumMod val="50000"/>
                            </a:schemeClr>
                          </a:solidFill>
                          <a:effectLst/>
                        </a:rPr>
                        <a:t>MENOT</a:t>
                      </a:r>
                      <a:endParaRPr lang="fi"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l" rtl="0"/>
                      <a:r>
                        <a:rPr lang="fi" sz="1200" b="0" i="0" u="none" baseline="0">
                          <a:solidFill>
                            <a:schemeClr val="tx1">
                              <a:lumMod val="50000"/>
                            </a:schemeClr>
                          </a:solidFill>
                          <a:effectLst/>
                        </a:rPr>
                        <a:t> </a:t>
                      </a:r>
                      <a:endParaRPr lang="fi"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706052375"/>
                  </a:ext>
                </a:extLst>
              </a:tr>
              <a:tr h="289814">
                <a:tc>
                  <a:txBody>
                    <a:bodyPr/>
                    <a:lstStyle/>
                    <a:p>
                      <a:pPr algn="l" rtl="0"/>
                      <a:r>
                        <a:rPr lang="fi" sz="1200" b="0" i="0" u="none" baseline="0">
                          <a:solidFill>
                            <a:schemeClr val="tx1">
                              <a:lumMod val="50000"/>
                            </a:schemeClr>
                          </a:solidFill>
                          <a:effectLst/>
                        </a:rPr>
                        <a:t>Kuukausiraha</a:t>
                      </a:r>
                      <a:endParaRPr lang="fi" sz="1200" b="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a:r>
                        <a:rPr lang="fi" sz="1200" b="0" i="0" u="none" baseline="0">
                          <a:solidFill>
                            <a:schemeClr val="tx1">
                              <a:lumMod val="50000"/>
                            </a:schemeClr>
                          </a:solidFill>
                          <a:effectLst/>
                        </a:rPr>
                        <a:t> </a:t>
                      </a:r>
                      <a:endParaRPr lang="fi"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a:r>
                        <a:rPr lang="fi" sz="1200" b="0" i="0" u="none" baseline="0">
                          <a:solidFill>
                            <a:schemeClr val="tx1">
                              <a:lumMod val="50000"/>
                            </a:schemeClr>
                          </a:solidFill>
                          <a:effectLst/>
                          <a:latin typeface="+mn-lt"/>
                          <a:ea typeface="Calibri" panose="020F0502020204030204" pitchFamily="34" charset="0"/>
                          <a:cs typeface="Times New Roman" panose="02020603050405020304" pitchFamily="18" charset="0"/>
                        </a:rPr>
                        <a:t>Vaatteet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a:r>
                        <a:rPr lang="fi" sz="1200" b="0" i="0" u="none" baseline="0">
                          <a:solidFill>
                            <a:schemeClr val="tx1">
                              <a:lumMod val="50000"/>
                            </a:schemeClr>
                          </a:solidFill>
                          <a:effectLst/>
                        </a:rPr>
                        <a:t> </a:t>
                      </a:r>
                      <a:endParaRPr lang="fi"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1244104"/>
                  </a:ext>
                </a:extLst>
              </a:tr>
              <a:tr h="289814">
                <a:tc>
                  <a:txBody>
                    <a:bodyPr/>
                    <a:lstStyle/>
                    <a:p>
                      <a:pPr algn="l" rtl="0"/>
                      <a:r>
                        <a:rPr lang="fi" sz="1200" b="0" i="0" u="none" baseline="0">
                          <a:solidFill>
                            <a:schemeClr val="tx1">
                              <a:lumMod val="50000"/>
                            </a:schemeClr>
                          </a:solidFill>
                          <a:effectLst/>
                        </a:rPr>
                        <a:t>Opintotuki</a:t>
                      </a:r>
                      <a:endParaRPr lang="fi" sz="1200" b="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a:r>
                        <a:rPr lang="fi" sz="1200" b="0" i="0" u="none" baseline="0">
                          <a:solidFill>
                            <a:schemeClr val="tx1">
                              <a:lumMod val="50000"/>
                            </a:schemeClr>
                          </a:solidFill>
                          <a:effectLst/>
                        </a:rPr>
                        <a:t> </a:t>
                      </a:r>
                      <a:endParaRPr lang="fi" sz="120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a:r>
                        <a:rPr lang="fi" sz="1200" b="0" i="0" u="none" baseline="0">
                          <a:solidFill>
                            <a:schemeClr val="tx1">
                              <a:lumMod val="50000"/>
                            </a:schemeClr>
                          </a:solidFill>
                          <a:effectLst/>
                        </a:rPr>
                        <a:t>Kahvila</a:t>
                      </a:r>
                      <a:endParaRPr lang="fi"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a:r>
                        <a:rPr lang="fi" sz="1200" b="0" i="0" u="none" baseline="0">
                          <a:solidFill>
                            <a:schemeClr val="tx1">
                              <a:lumMod val="50000"/>
                            </a:schemeClr>
                          </a:solidFill>
                          <a:effectLst/>
                        </a:rPr>
                        <a:t> </a:t>
                      </a:r>
                      <a:endParaRPr lang="fi"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8730005"/>
                  </a:ext>
                </a:extLst>
              </a:tr>
              <a:tr h="289814">
                <a:tc>
                  <a:txBody>
                    <a:bodyPr/>
                    <a:lstStyle/>
                    <a:p>
                      <a:pPr algn="l" rtl="0"/>
                      <a:r>
                        <a:rPr lang="fi" sz="1200" b="0" i="0" u="none" baseline="0">
                          <a:solidFill>
                            <a:schemeClr val="tx1">
                              <a:lumMod val="50000"/>
                            </a:schemeClr>
                          </a:solidFill>
                          <a:effectLst/>
                        </a:rPr>
                        <a:t>Palkka</a:t>
                      </a:r>
                      <a:endParaRPr lang="fi" sz="1200" b="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a:r>
                        <a:rPr lang="fi" sz="1200" b="0" i="0" u="none" baseline="0">
                          <a:solidFill>
                            <a:schemeClr val="tx1">
                              <a:lumMod val="50000"/>
                            </a:schemeClr>
                          </a:solidFill>
                          <a:effectLst/>
                        </a:rPr>
                        <a:t> </a:t>
                      </a:r>
                      <a:endParaRPr lang="fi" sz="120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a:r>
                        <a:rPr lang="fi" sz="1200" b="0" i="0" u="none" baseline="0">
                          <a:solidFill>
                            <a:schemeClr val="tx1">
                              <a:lumMod val="50000"/>
                            </a:schemeClr>
                          </a:solidFill>
                          <a:effectLst/>
                        </a:rPr>
                        <a:t>Elokuvat</a:t>
                      </a:r>
                      <a:endParaRPr lang="fi"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a:r>
                        <a:rPr lang="fi" sz="1200" b="0" i="0" u="none" baseline="0">
                          <a:solidFill>
                            <a:schemeClr val="tx1">
                              <a:lumMod val="50000"/>
                            </a:schemeClr>
                          </a:solidFill>
                          <a:effectLst/>
                        </a:rPr>
                        <a:t> </a:t>
                      </a:r>
                      <a:endParaRPr lang="fi"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3561872"/>
                  </a:ext>
                </a:extLst>
              </a:tr>
              <a:tr h="289814">
                <a:tc>
                  <a:txBody>
                    <a:bodyPr/>
                    <a:lstStyle/>
                    <a:p>
                      <a:pPr algn="l" rtl="0"/>
                      <a:r>
                        <a:rPr lang="fi" sz="1200" b="0" i="0" u="none" baseline="0">
                          <a:solidFill>
                            <a:schemeClr val="tx1">
                              <a:lumMod val="50000"/>
                            </a:schemeClr>
                          </a:solidFill>
                          <a:effectLst/>
                        </a:rPr>
                        <a:t> </a:t>
                      </a:r>
                      <a:endParaRPr lang="fi" sz="120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a:r>
                        <a:rPr lang="fi" sz="1200" b="0" i="0" u="none" baseline="0">
                          <a:solidFill>
                            <a:schemeClr val="tx1">
                              <a:lumMod val="50000"/>
                            </a:schemeClr>
                          </a:solidFill>
                          <a:effectLst/>
                        </a:rPr>
                        <a:t> </a:t>
                      </a:r>
                      <a:endParaRPr lang="fi" sz="120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a:r>
                        <a:rPr lang="fi" sz="1200" b="0" i="0" u="none" baseline="0" dirty="0">
                          <a:solidFill>
                            <a:schemeClr val="tx1">
                              <a:lumMod val="50000"/>
                            </a:schemeClr>
                          </a:solidFill>
                          <a:effectLst/>
                          <a:latin typeface="+mn-lt"/>
                          <a:ea typeface="Calibri" panose="020F0502020204030204" pitchFamily="34" charset="0"/>
                          <a:cs typeface="Times New Roman" panose="02020603050405020304" pitchFamily="18" charset="0"/>
                        </a:rPr>
                        <a:t>Netflix</a:t>
                      </a:r>
                      <a:endParaRPr lang="fi" sz="1200" dirty="0">
                        <a:solidFill>
                          <a:schemeClr val="tx1">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a:r>
                        <a:rPr lang="fi" sz="1200" b="0" i="0" u="none" baseline="0" dirty="0">
                          <a:solidFill>
                            <a:schemeClr val="tx1">
                              <a:lumMod val="50000"/>
                            </a:schemeClr>
                          </a:solidFill>
                          <a:effectLst/>
                        </a:rPr>
                        <a:t> </a:t>
                      </a:r>
                      <a:endParaRPr lang="fi"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4824314"/>
                  </a:ext>
                </a:extLst>
              </a:tr>
              <a:tr h="289814">
                <a:tc>
                  <a:txBody>
                    <a:bodyPr/>
                    <a:lstStyle/>
                    <a:p>
                      <a:pPr algn="l" rtl="0"/>
                      <a:r>
                        <a:rPr lang="fi" sz="1200" b="0" i="0" u="none" baseline="0">
                          <a:solidFill>
                            <a:schemeClr val="tx1">
                              <a:lumMod val="50000"/>
                            </a:schemeClr>
                          </a:solidFill>
                          <a:effectLst/>
                        </a:rPr>
                        <a:t> </a:t>
                      </a:r>
                      <a:endParaRPr lang="fi" sz="120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a:r>
                        <a:rPr lang="fi" sz="1200" b="0" i="0" u="none" baseline="0">
                          <a:solidFill>
                            <a:schemeClr val="tx1">
                              <a:lumMod val="50000"/>
                            </a:schemeClr>
                          </a:solidFill>
                          <a:effectLst/>
                        </a:rPr>
                        <a:t> </a:t>
                      </a:r>
                      <a:endParaRPr lang="fi" sz="120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a:r>
                        <a:rPr lang="fi" sz="1200" b="0" i="0" u="none" baseline="0" dirty="0">
                          <a:solidFill>
                            <a:schemeClr val="tx1">
                              <a:lumMod val="50000"/>
                            </a:schemeClr>
                          </a:solidFill>
                          <a:effectLst/>
                        </a:rPr>
                        <a:t>Puhelinkulut</a:t>
                      </a:r>
                      <a:endParaRPr lang="fi"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a:r>
                        <a:rPr lang="fi" sz="1200" b="0" i="0" u="none" baseline="0" dirty="0">
                          <a:solidFill>
                            <a:schemeClr val="tx1">
                              <a:lumMod val="50000"/>
                            </a:schemeClr>
                          </a:solidFill>
                          <a:effectLst/>
                        </a:rPr>
                        <a:t> </a:t>
                      </a:r>
                      <a:endParaRPr lang="fi"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3295304"/>
                  </a:ext>
                </a:extLst>
              </a:tr>
              <a:tr h="289814">
                <a:tc>
                  <a:txBody>
                    <a:bodyPr/>
                    <a:lstStyle/>
                    <a:p>
                      <a:pPr algn="l" rtl="0"/>
                      <a:r>
                        <a:rPr lang="fi" sz="1200" b="0" i="0" u="none" baseline="0">
                          <a:solidFill>
                            <a:schemeClr val="tx1">
                              <a:lumMod val="50000"/>
                            </a:schemeClr>
                          </a:solidFill>
                          <a:effectLst/>
                        </a:rPr>
                        <a:t> </a:t>
                      </a:r>
                      <a:endParaRPr lang="fi" sz="120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a:r>
                        <a:rPr lang="fi" sz="1200" b="0" i="0" u="none" baseline="0">
                          <a:solidFill>
                            <a:schemeClr val="tx1">
                              <a:lumMod val="50000"/>
                            </a:schemeClr>
                          </a:solidFill>
                          <a:effectLst/>
                        </a:rPr>
                        <a:t> </a:t>
                      </a:r>
                      <a:endParaRPr lang="fi" sz="120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a:r>
                        <a:rPr lang="fi" sz="1200" b="0" i="0" u="none" baseline="0">
                          <a:solidFill>
                            <a:schemeClr val="tx1">
                              <a:lumMod val="50000"/>
                            </a:schemeClr>
                          </a:solidFill>
                          <a:effectLst/>
                        </a:rPr>
                        <a:t>Spotify</a:t>
                      </a:r>
                      <a:endParaRPr lang="fi"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a:r>
                        <a:rPr lang="fi" sz="1200" b="0" i="0" u="none" baseline="0">
                          <a:solidFill>
                            <a:schemeClr val="tx1">
                              <a:lumMod val="50000"/>
                            </a:schemeClr>
                          </a:solidFill>
                          <a:effectLst/>
                        </a:rPr>
                        <a:t> </a:t>
                      </a:r>
                      <a:endParaRPr lang="fi"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2927999"/>
                  </a:ext>
                </a:extLst>
              </a:tr>
              <a:tr h="289814">
                <a:tc>
                  <a:txBody>
                    <a:bodyPr/>
                    <a:lstStyle/>
                    <a:p>
                      <a:pPr algn="l" rtl="0"/>
                      <a:r>
                        <a:rPr lang="fi" sz="1200" b="0" i="0" u="none" baseline="0">
                          <a:solidFill>
                            <a:schemeClr val="tx1">
                              <a:lumMod val="50000"/>
                            </a:schemeClr>
                          </a:solidFill>
                          <a:effectLst/>
                        </a:rPr>
                        <a:t> </a:t>
                      </a:r>
                      <a:endParaRPr lang="fi" sz="120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a:r>
                        <a:rPr lang="fi" sz="1200" b="0" i="0" u="none" baseline="0">
                          <a:solidFill>
                            <a:schemeClr val="tx1">
                              <a:lumMod val="50000"/>
                            </a:schemeClr>
                          </a:solidFill>
                          <a:effectLst/>
                        </a:rPr>
                        <a:t> </a:t>
                      </a:r>
                      <a:endParaRPr lang="fi"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a:r>
                        <a:rPr lang="fi" sz="1200" b="0" i="0" u="none" baseline="0">
                          <a:solidFill>
                            <a:schemeClr val="tx1">
                              <a:lumMod val="50000"/>
                            </a:schemeClr>
                          </a:solidFill>
                          <a:effectLst/>
                        </a:rPr>
                        <a:t>Ruoka</a:t>
                      </a:r>
                      <a:endParaRPr lang="fi"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a:r>
                        <a:rPr lang="fi" sz="1200" b="0" i="0" u="none" baseline="0">
                          <a:solidFill>
                            <a:schemeClr val="tx1">
                              <a:lumMod val="50000"/>
                            </a:schemeClr>
                          </a:solidFill>
                          <a:effectLst/>
                        </a:rPr>
                        <a:t> </a:t>
                      </a:r>
                      <a:endParaRPr lang="fi"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118642"/>
                  </a:ext>
                </a:extLst>
              </a:tr>
              <a:tr h="289814">
                <a:tc>
                  <a:txBody>
                    <a:bodyPr/>
                    <a:lstStyle/>
                    <a:p>
                      <a:pPr algn="l" rtl="0"/>
                      <a:r>
                        <a:rPr lang="fi" sz="1200" b="1" i="0" u="none" baseline="0">
                          <a:solidFill>
                            <a:schemeClr val="tx1">
                              <a:lumMod val="50000"/>
                            </a:schemeClr>
                          </a:solidFill>
                          <a:effectLst/>
                        </a:rPr>
                        <a:t>YHTEENSÄ</a:t>
                      </a:r>
                      <a:endParaRPr lang="fi"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l" rtl="0"/>
                      <a:r>
                        <a:rPr lang="fi" sz="1200" b="0" i="0" u="none" baseline="0">
                          <a:solidFill>
                            <a:schemeClr val="tx1">
                              <a:lumMod val="50000"/>
                            </a:schemeClr>
                          </a:solidFill>
                          <a:effectLst/>
                        </a:rPr>
                        <a:t> </a:t>
                      </a:r>
                      <a:endParaRPr lang="fi"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l" rtl="0"/>
                      <a:r>
                        <a:rPr lang="fi" sz="1200" b="1" i="0" u="none" baseline="0">
                          <a:solidFill>
                            <a:schemeClr val="tx1">
                              <a:lumMod val="50000"/>
                            </a:schemeClr>
                          </a:solidFill>
                          <a:effectLst/>
                        </a:rPr>
                        <a:t>YHTEENSÄ</a:t>
                      </a:r>
                      <a:endParaRPr lang="fi" sz="1200" b="1"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l" rtl="0"/>
                      <a:r>
                        <a:rPr lang="fi" sz="1200" b="0" i="0" u="none" baseline="0" dirty="0">
                          <a:solidFill>
                            <a:schemeClr val="tx1">
                              <a:lumMod val="50000"/>
                            </a:schemeClr>
                          </a:solidFill>
                          <a:effectLst/>
                        </a:rPr>
                        <a:t> </a:t>
                      </a:r>
                      <a:endParaRPr lang="fi"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807190641"/>
                  </a:ext>
                </a:extLst>
              </a:tr>
            </a:tbl>
          </a:graphicData>
        </a:graphic>
      </p:graphicFrame>
    </p:spTree>
    <p:extLst>
      <p:ext uri="{BB962C8B-B14F-4D97-AF65-F5344CB8AC3E}">
        <p14:creationId xmlns:p14="http://schemas.microsoft.com/office/powerpoint/2010/main" val="1499589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person&#10;&#10;Automatiskt genererad beskrivning">
            <a:extLst>
              <a:ext uri="{FF2B5EF4-FFF2-40B4-BE49-F238E27FC236}">
                <a16:creationId xmlns:a16="http://schemas.microsoft.com/office/drawing/2014/main" id="{4F34CAFF-A86C-6739-DD30-549B60AC33BA}"/>
              </a:ext>
            </a:extLst>
          </p:cNvPr>
          <p:cNvPicPr>
            <a:picLocks noChangeAspect="1"/>
          </p:cNvPicPr>
          <p:nvPr/>
        </p:nvPicPr>
        <p:blipFill>
          <a:blip r:embed="rId3"/>
          <a:stretch>
            <a:fillRect/>
          </a:stretch>
        </p:blipFill>
        <p:spPr>
          <a:xfrm>
            <a:off x="0" y="0"/>
            <a:ext cx="9144000" cy="5143500"/>
          </a:xfrm>
          <a:prstGeom prst="rect">
            <a:avLst/>
          </a:prstGeom>
        </p:spPr>
      </p:pic>
      <p:sp>
        <p:nvSpPr>
          <p:cNvPr id="4" name="textruta 3">
            <a:extLst>
              <a:ext uri="{FF2B5EF4-FFF2-40B4-BE49-F238E27FC236}">
                <a16:creationId xmlns:a16="http://schemas.microsoft.com/office/drawing/2014/main" id="{0DAF8782-AE88-EA1B-7821-BF22FD13F00C}"/>
              </a:ext>
            </a:extLst>
          </p:cNvPr>
          <p:cNvSpPr txBox="1"/>
          <p:nvPr/>
        </p:nvSpPr>
        <p:spPr>
          <a:xfrm>
            <a:off x="956896" y="493130"/>
            <a:ext cx="7611762" cy="3539430"/>
          </a:xfrm>
          <a:prstGeom prst="rect">
            <a:avLst/>
          </a:prstGeom>
          <a:noFill/>
        </p:spPr>
        <p:txBody>
          <a:bodyPr wrap="square">
            <a:spAutoFit/>
          </a:bodyPr>
          <a:lstStyle/>
          <a:p>
            <a:pPr algn="l" rtl="0"/>
            <a:r>
              <a:rPr lang="fi" sz="2800" b="1" i="0" u="none" baseline="0" dirty="0">
                <a:solidFill>
                  <a:schemeClr val="bg1"/>
                </a:solidFill>
                <a:highlight>
                  <a:srgbClr val="86CBE3"/>
                </a:highlight>
              </a:rPr>
              <a:t>Nykyään on saatavilla monia hyviä taloudenhallintasovelluksia, joiden avulla voit seurata omaa talouttasi. </a:t>
            </a:r>
          </a:p>
          <a:p>
            <a:endParaRPr lang="fi" sz="2800" b="1" dirty="0">
              <a:solidFill>
                <a:schemeClr val="bg1"/>
              </a:solidFill>
              <a:highlight>
                <a:srgbClr val="86CBE3"/>
              </a:highlight>
            </a:endParaRPr>
          </a:p>
          <a:p>
            <a:pPr algn="l" rtl="0"/>
            <a:r>
              <a:rPr lang="fi" sz="2800" b="0" i="0" u="none" baseline="0" dirty="0">
                <a:solidFill>
                  <a:schemeClr val="bg1"/>
                </a:solidFill>
                <a:highlight>
                  <a:srgbClr val="86CBE3"/>
                </a:highlight>
              </a:rPr>
              <a:t>#</a:t>
            </a:r>
            <a:r>
              <a:rPr lang="fi" sz="2800" b="1" i="0" u="none" baseline="0" dirty="0">
                <a:solidFill>
                  <a:schemeClr val="bg1"/>
                </a:solidFill>
                <a:highlight>
                  <a:srgbClr val="86CBE3"/>
                </a:highlight>
              </a:rPr>
              <a:t>Voit käyttää myös netistä löytyvää budjettilaskuria (esim. Maksumyöhässä.fi ) </a:t>
            </a:r>
            <a:r>
              <a:rPr lang="fi" sz="2800" b="0" i="0" u="none" baseline="0" dirty="0">
                <a:solidFill>
                  <a:schemeClr val="bg1"/>
                </a:solidFill>
                <a:highlight>
                  <a:srgbClr val="86CBE3"/>
                </a:highlight>
              </a:rPr>
              <a:t>#</a:t>
            </a:r>
          </a:p>
          <a:p>
            <a:endParaRPr lang="fi" sz="2800" b="1" dirty="0">
              <a:solidFill>
                <a:schemeClr val="bg1"/>
              </a:solidFill>
              <a:highlight>
                <a:srgbClr val="86CBE3"/>
              </a:highlight>
            </a:endParaRPr>
          </a:p>
        </p:txBody>
      </p:sp>
      <p:pic>
        <p:nvPicPr>
          <p:cNvPr id="5" name="Picture 4" descr="Qr code&#10;&#10;Description automatically generated">
            <a:extLst>
              <a:ext uri="{FF2B5EF4-FFF2-40B4-BE49-F238E27FC236}">
                <a16:creationId xmlns:a16="http://schemas.microsoft.com/office/drawing/2014/main" id="{308BDF5B-F9C6-498F-BB28-60AB28E8D96E}"/>
              </a:ext>
            </a:extLst>
          </p:cNvPr>
          <p:cNvPicPr>
            <a:picLocks noChangeAspect="1"/>
          </p:cNvPicPr>
          <p:nvPr/>
        </p:nvPicPr>
        <p:blipFill>
          <a:blip r:embed="rId4"/>
          <a:stretch>
            <a:fillRect/>
          </a:stretch>
        </p:blipFill>
        <p:spPr>
          <a:xfrm>
            <a:off x="6257568" y="2810106"/>
            <a:ext cx="2021159" cy="2021159"/>
          </a:xfrm>
          <a:prstGeom prst="rect">
            <a:avLst/>
          </a:prstGeom>
        </p:spPr>
      </p:pic>
    </p:spTree>
    <p:extLst>
      <p:ext uri="{BB962C8B-B14F-4D97-AF65-F5344CB8AC3E}">
        <p14:creationId xmlns:p14="http://schemas.microsoft.com/office/powerpoint/2010/main" val="2067021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617DF3-983B-FC40-A658-3F3302C92886}"/>
              </a:ext>
            </a:extLst>
          </p:cNvPr>
          <p:cNvSpPr txBox="1"/>
          <p:nvPr/>
        </p:nvSpPr>
        <p:spPr>
          <a:xfrm>
            <a:off x="0" y="2017752"/>
            <a:ext cx="4380271" cy="553998"/>
          </a:xfrm>
          <a:prstGeom prst="rect">
            <a:avLst/>
          </a:prstGeom>
          <a:noFill/>
        </p:spPr>
        <p:txBody>
          <a:bodyPr wrap="square" rtlCol="0">
            <a:spAutoFit/>
          </a:bodyPr>
          <a:lstStyle/>
          <a:p>
            <a:pPr marL="142875" algn="l" rtl="0"/>
            <a:r>
              <a:rPr lang="fi" sz="3000" b="0" i="0" u="none" baseline="0">
                <a:solidFill>
                  <a:srgbClr val="FE5000"/>
                </a:solidFill>
                <a:latin typeface="+mj-lt"/>
                <a:ea typeface="+mj-lt"/>
                <a:cs typeface="+mj-lt"/>
                <a:sym typeface="+mj-lt"/>
              </a:rPr>
              <a:t>Nelikenttäharjoitus</a:t>
            </a:r>
            <a:endParaRPr lang="fi" sz="3000" dirty="0">
              <a:solidFill>
                <a:srgbClr val="FE5000"/>
              </a:solidFill>
              <a:latin typeface="+mj-lt"/>
            </a:endParaRPr>
          </a:p>
        </p:txBody>
      </p:sp>
    </p:spTree>
    <p:extLst>
      <p:ext uri="{BB962C8B-B14F-4D97-AF65-F5344CB8AC3E}">
        <p14:creationId xmlns:p14="http://schemas.microsoft.com/office/powerpoint/2010/main" val="1349915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937A219-C288-AF43-802F-83623EFA1834}"/>
              </a:ext>
            </a:extLst>
          </p:cNvPr>
          <p:cNvSpPr txBox="1"/>
          <p:nvPr/>
        </p:nvSpPr>
        <p:spPr>
          <a:xfrm>
            <a:off x="0" y="1848146"/>
            <a:ext cx="3937819" cy="2400657"/>
          </a:xfrm>
          <a:prstGeom prst="rect">
            <a:avLst/>
          </a:prstGeom>
          <a:noFill/>
        </p:spPr>
        <p:txBody>
          <a:bodyPr wrap="square" rtlCol="0">
            <a:spAutoFit/>
          </a:bodyPr>
          <a:lstStyle/>
          <a:p>
            <a:pPr marL="184150" algn="l" rtl="0"/>
            <a:r>
              <a:rPr lang="fi" sz="3000" b="0" i="0" u="none" baseline="0">
                <a:solidFill>
                  <a:srgbClr val="FE5000"/>
                </a:solidFill>
              </a:rPr>
              <a:t>Keskustelukortit</a:t>
            </a:r>
            <a:endParaRPr lang="fi" sz="3000" dirty="0">
              <a:solidFill>
                <a:srgbClr val="FE5000"/>
              </a:solidFill>
            </a:endParaRPr>
          </a:p>
          <a:p>
            <a:pPr marL="184150" algn="l" rtl="0"/>
            <a:endParaRPr lang="fi" sz="3000" dirty="0">
              <a:solidFill>
                <a:srgbClr val="FE5000"/>
              </a:solidFill>
              <a:latin typeface="+mj-lt"/>
            </a:endParaRPr>
          </a:p>
          <a:p>
            <a:pPr marL="184150" algn="l" rtl="0"/>
            <a:endParaRPr lang="fi" sz="3000" dirty="0">
              <a:solidFill>
                <a:srgbClr val="FE5000"/>
              </a:solidFill>
              <a:latin typeface="+mj-lt"/>
            </a:endParaRPr>
          </a:p>
          <a:p>
            <a:pPr marL="469900" indent="-285750" algn="l" rtl="0">
              <a:buFont typeface="Arial" panose="020B0604020202020204" pitchFamily="34" charset="0"/>
              <a:buChar char="•"/>
            </a:pPr>
            <a:endParaRPr lang="fi" sz="3000" dirty="0">
              <a:solidFill>
                <a:srgbClr val="FE5000"/>
              </a:solidFill>
              <a:latin typeface="+mj-lt"/>
            </a:endParaRPr>
          </a:p>
          <a:p>
            <a:pPr marL="184150" algn="l" rtl="0"/>
            <a:endParaRPr lang="fi" sz="3000" dirty="0">
              <a:solidFill>
                <a:srgbClr val="FE5000"/>
              </a:solidFill>
              <a:latin typeface="+mj-lt"/>
            </a:endParaRPr>
          </a:p>
        </p:txBody>
      </p:sp>
    </p:spTree>
    <p:extLst>
      <p:ext uri="{BB962C8B-B14F-4D97-AF65-F5344CB8AC3E}">
        <p14:creationId xmlns:p14="http://schemas.microsoft.com/office/powerpoint/2010/main" val="3528948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C6DD78-9FBA-FF49-B241-C098DE1C93CA}"/>
              </a:ext>
            </a:extLst>
          </p:cNvPr>
          <p:cNvSpPr txBox="1"/>
          <p:nvPr/>
        </p:nvSpPr>
        <p:spPr>
          <a:xfrm>
            <a:off x="-1" y="1556087"/>
            <a:ext cx="9144001" cy="1015663"/>
          </a:xfrm>
          <a:prstGeom prst="rect">
            <a:avLst/>
          </a:prstGeom>
          <a:noFill/>
        </p:spPr>
        <p:txBody>
          <a:bodyPr wrap="square" rtlCol="0">
            <a:spAutoFit/>
          </a:bodyPr>
          <a:lstStyle/>
          <a:p>
            <a:pPr marL="184150" algn="ctr" rtl="0"/>
            <a:endParaRPr lang="fi" sz="3000" b="1" dirty="0">
              <a:solidFill>
                <a:schemeClr val="bg1"/>
              </a:solidFill>
              <a:latin typeface="+mj-lt"/>
            </a:endParaRPr>
          </a:p>
          <a:p>
            <a:pPr marL="184150" algn="ctr" rtl="0"/>
            <a:r>
              <a:rPr lang="fi" sz="3000" b="1" i="0" u="none" baseline="0">
                <a:solidFill>
                  <a:schemeClr val="bg1"/>
                </a:solidFill>
                <a:latin typeface="+mj-lt"/>
                <a:ea typeface="+mj-lt"/>
                <a:cs typeface="+mj-lt"/>
                <a:sym typeface="+mj-lt"/>
              </a:rPr>
              <a:t>KIITOS!</a:t>
            </a:r>
          </a:p>
        </p:txBody>
      </p:sp>
    </p:spTree>
    <p:extLst>
      <p:ext uri="{BB962C8B-B14F-4D97-AF65-F5344CB8AC3E}">
        <p14:creationId xmlns:p14="http://schemas.microsoft.com/office/powerpoint/2010/main" val="3014086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9B6E6D7B-2752-2367-561A-CFEBEF827324}"/>
              </a:ext>
            </a:extLst>
          </p:cNvPr>
          <p:cNvSpPr txBox="1"/>
          <p:nvPr/>
        </p:nvSpPr>
        <p:spPr>
          <a:xfrm>
            <a:off x="0" y="1361501"/>
            <a:ext cx="6349285" cy="1477328"/>
          </a:xfrm>
          <a:prstGeom prst="rect">
            <a:avLst/>
          </a:prstGeom>
          <a:noFill/>
        </p:spPr>
        <p:txBody>
          <a:bodyPr wrap="square" rtlCol="0">
            <a:spAutoFit/>
          </a:bodyPr>
          <a:lstStyle/>
          <a:p>
            <a:pPr marL="142875" algn="l" rtl="0"/>
            <a:r>
              <a:rPr lang="fi" sz="3000" b="0" i="0" u="none" baseline="0">
                <a:solidFill>
                  <a:srgbClr val="FE5000"/>
                </a:solidFill>
                <a:latin typeface="+mj-lt"/>
                <a:ea typeface="Verdana" panose="020B0604030504040204" pitchFamily="34" charset="0"/>
              </a:rPr>
              <a:t>Ennen kuin alamme </a:t>
            </a:r>
          </a:p>
          <a:p>
            <a:pPr marL="142875" algn="l" rtl="0"/>
            <a:r>
              <a:rPr lang="fi" sz="3000" b="0" i="0" u="none" baseline="0">
                <a:solidFill>
                  <a:srgbClr val="FE5000"/>
                </a:solidFill>
                <a:latin typeface="+mj-lt"/>
                <a:ea typeface="Verdana" panose="020B0604030504040204" pitchFamily="34" charset="0"/>
              </a:rPr>
              <a:t>puhua lainoista ja luotoista, </a:t>
            </a:r>
          </a:p>
          <a:p>
            <a:pPr marL="142875" algn="l" rtl="0"/>
            <a:r>
              <a:rPr lang="fi" sz="3000" b="0" i="0" u="none" baseline="0">
                <a:solidFill>
                  <a:srgbClr val="FE5000"/>
                </a:solidFill>
                <a:latin typeface="+mj-lt"/>
                <a:ea typeface="Verdana" panose="020B0604030504040204" pitchFamily="34" charset="0"/>
              </a:rPr>
              <a:t>saatte itse vastata muutamiin kysymyksiin</a:t>
            </a:r>
          </a:p>
        </p:txBody>
      </p:sp>
    </p:spTree>
    <p:extLst>
      <p:ext uri="{BB962C8B-B14F-4D97-AF65-F5344CB8AC3E}">
        <p14:creationId xmlns:p14="http://schemas.microsoft.com/office/powerpoint/2010/main" val="1711595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617DF3-983B-FC40-A658-3F3302C92886}"/>
              </a:ext>
            </a:extLst>
          </p:cNvPr>
          <p:cNvSpPr txBox="1"/>
          <p:nvPr/>
        </p:nvSpPr>
        <p:spPr>
          <a:xfrm>
            <a:off x="177401" y="1802309"/>
            <a:ext cx="6165668" cy="769441"/>
          </a:xfrm>
          <a:prstGeom prst="rect">
            <a:avLst/>
          </a:prstGeom>
          <a:noFill/>
        </p:spPr>
        <p:txBody>
          <a:bodyPr wrap="square" rtlCol="0">
            <a:spAutoFit/>
          </a:bodyPr>
          <a:lstStyle/>
          <a:p>
            <a:pPr algn="l" rtl="0" fontAlgn="base"/>
            <a:r>
              <a:rPr lang="fi" sz="3000" b="0" i="0" u="none" baseline="0">
                <a:solidFill>
                  <a:srgbClr val="FE5000"/>
                </a:solidFill>
                <a:latin typeface="+mj-lt"/>
                <a:ea typeface="+mj-lt"/>
                <a:cs typeface="+mj-lt"/>
                <a:sym typeface="+mj-lt"/>
              </a:rPr>
              <a:t>KYSELY</a:t>
            </a:r>
          </a:p>
          <a:p>
            <a:pPr algn="l" rtl="0" fontAlgn="base"/>
            <a:endParaRPr lang="fi" sz="1400" dirty="0">
              <a:solidFill>
                <a:srgbClr val="FE5000"/>
              </a:solidFill>
              <a:latin typeface="+mj-lt"/>
            </a:endParaRPr>
          </a:p>
        </p:txBody>
      </p:sp>
      <p:sp>
        <p:nvSpPr>
          <p:cNvPr id="6" name="TextBox 5">
            <a:extLst>
              <a:ext uri="{FF2B5EF4-FFF2-40B4-BE49-F238E27FC236}">
                <a16:creationId xmlns:a16="http://schemas.microsoft.com/office/drawing/2014/main" id="{1283C3A8-67DA-F145-9E8E-7AE8B54B8499}"/>
              </a:ext>
            </a:extLst>
          </p:cNvPr>
          <p:cNvSpPr txBox="1"/>
          <p:nvPr/>
        </p:nvSpPr>
        <p:spPr>
          <a:xfrm>
            <a:off x="0" y="2417861"/>
            <a:ext cx="6165668" cy="307777"/>
          </a:xfrm>
          <a:prstGeom prst="rect">
            <a:avLst/>
          </a:prstGeom>
          <a:noFill/>
        </p:spPr>
        <p:txBody>
          <a:bodyPr wrap="square" rtlCol="0">
            <a:spAutoFit/>
          </a:bodyPr>
          <a:lstStyle/>
          <a:p>
            <a:pPr marL="184150" algn="l" rtl="0"/>
            <a:r>
              <a:rPr lang="fi" sz="1400" b="0" i="0" u="none" baseline="0"/>
              <a:t>Kyselyyn vastaaminen kestää 1–2 minuuttia</a:t>
            </a:r>
            <a:endParaRPr lang="fi" sz="1400" b="1" dirty="0">
              <a:solidFill>
                <a:srgbClr val="434A4F"/>
              </a:solidFill>
              <a:latin typeface="Verdana" panose="020B0604030504040204" pitchFamily="34" charset="0"/>
            </a:endParaRPr>
          </a:p>
        </p:txBody>
      </p:sp>
    </p:spTree>
    <p:extLst>
      <p:ext uri="{BB962C8B-B14F-4D97-AF65-F5344CB8AC3E}">
        <p14:creationId xmlns:p14="http://schemas.microsoft.com/office/powerpoint/2010/main" val="375700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5B39E7-7476-8F4A-A2AC-18960EEE69F7}"/>
              </a:ext>
            </a:extLst>
          </p:cNvPr>
          <p:cNvSpPr txBox="1"/>
          <p:nvPr/>
        </p:nvSpPr>
        <p:spPr>
          <a:xfrm>
            <a:off x="154112" y="143489"/>
            <a:ext cx="3779935" cy="553998"/>
          </a:xfrm>
          <a:prstGeom prst="rect">
            <a:avLst/>
          </a:prstGeom>
          <a:noFill/>
        </p:spPr>
        <p:txBody>
          <a:bodyPr wrap="square" rtlCol="0">
            <a:spAutoFit/>
          </a:bodyPr>
          <a:lstStyle/>
          <a:p>
            <a:pPr algn="l" rtl="0"/>
            <a:r>
              <a:rPr lang="fi" sz="3000" b="0" i="0" u="none" baseline="0">
                <a:solidFill>
                  <a:srgbClr val="FE5000"/>
                </a:solidFill>
                <a:latin typeface="+mj-lt"/>
                <a:ea typeface="+mj-lt"/>
                <a:cs typeface="+mj-lt"/>
                <a:sym typeface="+mj-lt"/>
              </a:rPr>
              <a:t>Mikä on laina?</a:t>
            </a:r>
          </a:p>
        </p:txBody>
      </p:sp>
      <p:sp>
        <p:nvSpPr>
          <p:cNvPr id="5" name="TextBox 4">
            <a:extLst>
              <a:ext uri="{FF2B5EF4-FFF2-40B4-BE49-F238E27FC236}">
                <a16:creationId xmlns:a16="http://schemas.microsoft.com/office/drawing/2014/main" id="{DFC6DD78-9FBA-FF49-B241-C098DE1C93CA}"/>
              </a:ext>
            </a:extLst>
          </p:cNvPr>
          <p:cNvSpPr txBox="1"/>
          <p:nvPr/>
        </p:nvSpPr>
        <p:spPr>
          <a:xfrm>
            <a:off x="-1" y="673835"/>
            <a:ext cx="5704115" cy="3108543"/>
          </a:xfrm>
          <a:prstGeom prst="rect">
            <a:avLst/>
          </a:prstGeom>
          <a:noFill/>
        </p:spPr>
        <p:txBody>
          <a:bodyPr wrap="square" lIns="91440" tIns="45720" rIns="91440" bIns="45720" rtlCol="0" anchor="t">
            <a:spAutoFit/>
          </a:bodyPr>
          <a:lstStyle/>
          <a:p>
            <a:pPr marL="184150" algn="l" rtl="0">
              <a:lnSpc>
                <a:spcPct val="150000"/>
              </a:lnSpc>
            </a:pPr>
            <a:endParaRPr lang="fi" sz="2000" b="1" dirty="0">
              <a:solidFill>
                <a:srgbClr val="434A4F"/>
              </a:solidFill>
              <a:latin typeface="+mj-lt"/>
            </a:endParaRPr>
          </a:p>
          <a:p>
            <a:pPr marL="184150" algn="l" rtl="0"/>
            <a:endParaRPr lang="fi" sz="1300" dirty="0">
              <a:solidFill>
                <a:srgbClr val="434A4F"/>
              </a:solidFill>
              <a:latin typeface="+mj-lt"/>
            </a:endParaRPr>
          </a:p>
          <a:p>
            <a:pPr marL="184150" algn="l" rtl="0"/>
            <a:endParaRPr lang="fi" sz="1300" dirty="0">
              <a:solidFill>
                <a:srgbClr val="434A4F"/>
              </a:solidFill>
              <a:latin typeface="+mj-lt"/>
            </a:endParaRPr>
          </a:p>
          <a:p>
            <a:pPr marL="184150" algn="l" rtl="0"/>
            <a:r>
              <a:rPr lang="fi" sz="1800" b="0" i="0" u="none" baseline="0">
                <a:solidFill>
                  <a:srgbClr val="434A4F"/>
                </a:solidFill>
                <a:latin typeface="+mj-lt"/>
                <a:ea typeface="+mj-lt"/>
                <a:cs typeface="+mj-lt"/>
                <a:sym typeface="+mj-lt"/>
              </a:rPr>
              <a:t>Kun pyydät rahaa kaverilta. </a:t>
            </a:r>
          </a:p>
          <a:p>
            <a:pPr marL="184150" algn="l" rtl="0"/>
            <a:endParaRPr lang="fi" sz="1800" dirty="0">
              <a:solidFill>
                <a:srgbClr val="434A4F"/>
              </a:solidFill>
              <a:latin typeface="+mj-lt"/>
            </a:endParaRPr>
          </a:p>
          <a:p>
            <a:pPr marL="184150" algn="l" rtl="0"/>
            <a:r>
              <a:rPr lang="fi" sz="1800" b="0" i="0" u="none" baseline="0">
                <a:solidFill>
                  <a:srgbClr val="434A4F"/>
                </a:solidFill>
                <a:latin typeface="+mj-lt"/>
                <a:ea typeface="+mj-lt"/>
                <a:cs typeface="+mj-lt"/>
                <a:sym typeface="+mj-lt"/>
              </a:rPr>
              <a:t>Kun maksat jonkun toisen rahoilla.</a:t>
            </a:r>
            <a:endParaRPr lang="fi" sz="1800" dirty="0">
              <a:solidFill>
                <a:srgbClr val="434A4F"/>
              </a:solidFill>
              <a:latin typeface="+mj-lt"/>
              <a:ea typeface="Verdana"/>
            </a:endParaRPr>
          </a:p>
          <a:p>
            <a:pPr marL="184150" algn="l" rtl="0"/>
            <a:endParaRPr lang="fi" sz="1800" dirty="0">
              <a:solidFill>
                <a:srgbClr val="434A4F"/>
              </a:solidFill>
              <a:latin typeface="+mj-lt"/>
            </a:endParaRPr>
          </a:p>
          <a:p>
            <a:pPr marL="184150" algn="l" rtl="0"/>
            <a:endParaRPr lang="fi" sz="1800" dirty="0">
              <a:solidFill>
                <a:srgbClr val="434A4F"/>
              </a:solidFill>
              <a:latin typeface="+mj-lt"/>
            </a:endParaRPr>
          </a:p>
          <a:p>
            <a:pPr marL="184150" algn="l" rtl="0"/>
            <a:endParaRPr lang="fi" sz="1800" dirty="0">
              <a:solidFill>
                <a:srgbClr val="434A4F"/>
              </a:solidFill>
              <a:latin typeface="+mj-lt"/>
            </a:endParaRPr>
          </a:p>
          <a:p>
            <a:pPr marL="184150" algn="l" rtl="0"/>
            <a:endParaRPr lang="fi" sz="3200" dirty="0">
              <a:solidFill>
                <a:srgbClr val="72787C"/>
              </a:solidFill>
              <a:latin typeface="+mj-lt"/>
            </a:endParaRPr>
          </a:p>
        </p:txBody>
      </p:sp>
    </p:spTree>
    <p:extLst>
      <p:ext uri="{BB962C8B-B14F-4D97-AF65-F5344CB8AC3E}">
        <p14:creationId xmlns:p14="http://schemas.microsoft.com/office/powerpoint/2010/main" val="2453680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5B39E7-7476-8F4A-A2AC-18960EEE69F7}"/>
              </a:ext>
            </a:extLst>
          </p:cNvPr>
          <p:cNvSpPr txBox="1"/>
          <p:nvPr/>
        </p:nvSpPr>
        <p:spPr>
          <a:xfrm>
            <a:off x="154112" y="143489"/>
            <a:ext cx="3779935" cy="553998"/>
          </a:xfrm>
          <a:prstGeom prst="rect">
            <a:avLst/>
          </a:prstGeom>
          <a:noFill/>
        </p:spPr>
        <p:txBody>
          <a:bodyPr wrap="square" rtlCol="0">
            <a:spAutoFit/>
          </a:bodyPr>
          <a:lstStyle/>
          <a:p>
            <a:pPr algn="l" rtl="0"/>
            <a:r>
              <a:rPr lang="fi" sz="3000" b="0" i="0" u="none" baseline="0">
                <a:solidFill>
                  <a:srgbClr val="FE5000"/>
                </a:solidFill>
                <a:latin typeface="+mj-lt"/>
                <a:ea typeface="+mj-lt"/>
                <a:cs typeface="+mj-lt"/>
                <a:sym typeface="+mj-lt"/>
              </a:rPr>
              <a:t>Mitä on luotto?</a:t>
            </a:r>
          </a:p>
        </p:txBody>
      </p:sp>
      <p:sp>
        <p:nvSpPr>
          <p:cNvPr id="5" name="TextBox 4">
            <a:extLst>
              <a:ext uri="{FF2B5EF4-FFF2-40B4-BE49-F238E27FC236}">
                <a16:creationId xmlns:a16="http://schemas.microsoft.com/office/drawing/2014/main" id="{DFC6DD78-9FBA-FF49-B241-C098DE1C93CA}"/>
              </a:ext>
            </a:extLst>
          </p:cNvPr>
          <p:cNvSpPr txBox="1"/>
          <p:nvPr/>
        </p:nvSpPr>
        <p:spPr>
          <a:xfrm>
            <a:off x="-1" y="673835"/>
            <a:ext cx="5376673" cy="2754600"/>
          </a:xfrm>
          <a:prstGeom prst="rect">
            <a:avLst/>
          </a:prstGeom>
          <a:noFill/>
        </p:spPr>
        <p:txBody>
          <a:bodyPr wrap="square" rtlCol="0">
            <a:spAutoFit/>
          </a:bodyPr>
          <a:lstStyle/>
          <a:p>
            <a:pPr marL="184150" algn="l" rtl="0">
              <a:lnSpc>
                <a:spcPct val="150000"/>
              </a:lnSpc>
            </a:pPr>
            <a:endParaRPr lang="fi" sz="2000" b="1" dirty="0">
              <a:solidFill>
                <a:srgbClr val="434A4F"/>
              </a:solidFill>
              <a:latin typeface="+mj-lt"/>
            </a:endParaRPr>
          </a:p>
          <a:p>
            <a:pPr marL="184150" algn="l" rtl="0"/>
            <a:endParaRPr lang="fi" sz="1300" dirty="0">
              <a:solidFill>
                <a:srgbClr val="434A4F"/>
              </a:solidFill>
              <a:latin typeface="+mj-lt"/>
            </a:endParaRPr>
          </a:p>
          <a:p>
            <a:pPr marL="184150" algn="l" rtl="0"/>
            <a:endParaRPr lang="fi" sz="1300" dirty="0">
              <a:solidFill>
                <a:srgbClr val="434A4F"/>
              </a:solidFill>
              <a:latin typeface="+mj-lt"/>
            </a:endParaRPr>
          </a:p>
          <a:p>
            <a:pPr marL="184150" algn="l" rtl="0"/>
            <a:endParaRPr lang="fi" sz="1300" dirty="0">
              <a:solidFill>
                <a:srgbClr val="434A4F"/>
              </a:solidFill>
              <a:latin typeface="+mj-lt"/>
            </a:endParaRPr>
          </a:p>
          <a:p>
            <a:pPr marL="184150" algn="l" rtl="0"/>
            <a:r>
              <a:rPr lang="fi" sz="1800" b="0" i="0" u="none" baseline="0">
                <a:solidFill>
                  <a:srgbClr val="434A4F"/>
                </a:solidFill>
                <a:latin typeface="+mj-lt"/>
                <a:ea typeface="+mj-lt"/>
                <a:cs typeface="+mj-lt"/>
                <a:sym typeface="+mj-lt"/>
              </a:rPr>
              <a:t>Kun ostos maksetaan myöhemmin, on kyse luotolla maksamisesta. </a:t>
            </a:r>
          </a:p>
          <a:p>
            <a:pPr marL="184150" algn="l" rtl="0"/>
            <a:endParaRPr lang="fi" sz="1800" dirty="0">
              <a:solidFill>
                <a:srgbClr val="434A4F"/>
              </a:solidFill>
              <a:latin typeface="+mj-lt"/>
            </a:endParaRPr>
          </a:p>
          <a:p>
            <a:pPr marL="184150" algn="l" rtl="0"/>
            <a:endParaRPr lang="fi" sz="1800" dirty="0">
              <a:solidFill>
                <a:srgbClr val="434A4F"/>
              </a:solidFill>
              <a:latin typeface="+mj-lt"/>
            </a:endParaRPr>
          </a:p>
          <a:p>
            <a:pPr marL="184150" algn="l" rtl="0"/>
            <a:endParaRPr lang="fi" sz="3200" dirty="0">
              <a:solidFill>
                <a:srgbClr val="72787C"/>
              </a:solidFill>
              <a:latin typeface="+mj-lt"/>
            </a:endParaRPr>
          </a:p>
        </p:txBody>
      </p:sp>
    </p:spTree>
    <p:extLst>
      <p:ext uri="{BB962C8B-B14F-4D97-AF65-F5344CB8AC3E}">
        <p14:creationId xmlns:p14="http://schemas.microsoft.com/office/powerpoint/2010/main" val="2667599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9D9B0E-25AE-5B46-9C1F-2C7B13B78788}"/>
              </a:ext>
            </a:extLst>
          </p:cNvPr>
          <p:cNvSpPr txBox="1"/>
          <p:nvPr/>
        </p:nvSpPr>
        <p:spPr>
          <a:xfrm>
            <a:off x="0" y="201450"/>
            <a:ext cx="7378261" cy="3077766"/>
          </a:xfrm>
          <a:prstGeom prst="rect">
            <a:avLst/>
          </a:prstGeom>
          <a:noFill/>
        </p:spPr>
        <p:txBody>
          <a:bodyPr wrap="square" rtlCol="0">
            <a:spAutoFit/>
          </a:bodyPr>
          <a:lstStyle/>
          <a:p>
            <a:pPr marL="184150" algn="l" rtl="0"/>
            <a:endParaRPr lang="fi" sz="1800" dirty="0">
              <a:solidFill>
                <a:schemeClr val="bg1"/>
              </a:solidFill>
              <a:latin typeface="+mj-lt"/>
            </a:endParaRPr>
          </a:p>
          <a:p>
            <a:pPr marL="184150" algn="l" rtl="0"/>
            <a:endParaRPr lang="fi" sz="2000" dirty="0">
              <a:solidFill>
                <a:schemeClr val="bg1"/>
              </a:solidFill>
              <a:latin typeface="+mj-lt"/>
            </a:endParaRPr>
          </a:p>
          <a:p>
            <a:pPr marL="184150" algn="l" rtl="0"/>
            <a:r>
              <a:rPr lang="fi" sz="3000" b="0" i="0" u="none" baseline="0" dirty="0">
                <a:solidFill>
                  <a:schemeClr val="bg1"/>
                </a:solidFill>
                <a:latin typeface="+mj-lt"/>
                <a:ea typeface="+mj-lt"/>
                <a:cs typeface="+mj-lt"/>
                <a:sym typeface="+mj-lt"/>
              </a:rPr>
              <a:t>Mitä tarkoittaa korko?</a:t>
            </a:r>
          </a:p>
          <a:p>
            <a:pPr marL="184150" algn="l" rtl="0"/>
            <a:endParaRPr lang="fi" sz="1800" dirty="0">
              <a:solidFill>
                <a:schemeClr val="bg1"/>
              </a:solidFill>
              <a:latin typeface="+mj-lt"/>
            </a:endParaRPr>
          </a:p>
          <a:p>
            <a:pPr marL="184150" algn="l" rtl="0"/>
            <a:endParaRPr lang="fi" sz="1800" dirty="0">
              <a:solidFill>
                <a:schemeClr val="bg1"/>
              </a:solidFill>
              <a:latin typeface="+mj-lt"/>
            </a:endParaRPr>
          </a:p>
          <a:p>
            <a:pPr marL="184150" algn="l" rtl="0"/>
            <a:r>
              <a:rPr lang="fi" sz="1800" b="0" i="0" u="none" baseline="0" dirty="0">
                <a:solidFill>
                  <a:schemeClr val="bg1"/>
                </a:solidFill>
                <a:latin typeface="+mj-lt"/>
                <a:ea typeface="+mj-lt"/>
                <a:cs typeface="+mj-lt"/>
                <a:sym typeface="+mj-lt"/>
              </a:rPr>
              <a:t>Korko ilmaistaan prosentteina. Se on hinta, </a:t>
            </a:r>
          </a:p>
          <a:p>
            <a:pPr marL="184150" algn="l" rtl="0"/>
            <a:r>
              <a:rPr lang="fi" sz="1800" b="0" i="0" u="none" baseline="0" dirty="0">
                <a:solidFill>
                  <a:schemeClr val="bg1"/>
                </a:solidFill>
                <a:latin typeface="+mj-lt"/>
                <a:ea typeface="+mj-lt"/>
                <a:cs typeface="+mj-lt"/>
                <a:sym typeface="+mj-lt"/>
              </a:rPr>
              <a:t>joka maksetaan lainan ottamisesta tai jonka lainanantaja saa rahan lainaamisesta. </a:t>
            </a:r>
          </a:p>
          <a:p>
            <a:pPr marL="184150" algn="l" rtl="0"/>
            <a:endParaRPr lang="fi" sz="1800" dirty="0">
              <a:solidFill>
                <a:schemeClr val="bg1"/>
              </a:solidFill>
              <a:latin typeface="+mj-lt"/>
            </a:endParaRPr>
          </a:p>
          <a:p>
            <a:pPr marL="184150" algn="l" rtl="0"/>
            <a:endParaRPr lang="fi" sz="1800" dirty="0">
              <a:solidFill>
                <a:schemeClr val="bg1"/>
              </a:solidFill>
              <a:latin typeface="+mj-lt"/>
            </a:endParaRPr>
          </a:p>
        </p:txBody>
      </p:sp>
    </p:spTree>
    <p:extLst>
      <p:ext uri="{BB962C8B-B14F-4D97-AF65-F5344CB8AC3E}">
        <p14:creationId xmlns:p14="http://schemas.microsoft.com/office/powerpoint/2010/main" val="555474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624E2817-0E93-EBF4-3028-CD92192FBE55}"/>
              </a:ext>
            </a:extLst>
          </p:cNvPr>
          <p:cNvSpPr>
            <a:spLocks noGrp="1"/>
          </p:cNvSpPr>
          <p:nvPr>
            <p:ph type="ftr" sz="quarter" idx="11"/>
          </p:nvPr>
        </p:nvSpPr>
        <p:spPr/>
        <p:txBody>
          <a:bodyPr/>
          <a:lstStyle/>
          <a:p>
            <a:pPr algn="l" rtl="0"/>
            <a:fld id="{6455332F-0017-0942-957E-B35A83B7EE53}" type="slidenum">
              <a:rPr b="1"/>
              <a:pPr algn="l" rtl="0"/>
              <a:t>8</a:t>
            </a:fld>
            <a:r>
              <a:rPr lang="fi" b="0" i="0" u="none" baseline="0"/>
              <a:t> | Alaviite</a:t>
            </a:r>
            <a:endParaRPr lang="fi" dirty="0"/>
          </a:p>
        </p:txBody>
      </p:sp>
      <p:sp>
        <p:nvSpPr>
          <p:cNvPr id="6" name="textruta 5">
            <a:extLst>
              <a:ext uri="{FF2B5EF4-FFF2-40B4-BE49-F238E27FC236}">
                <a16:creationId xmlns:a16="http://schemas.microsoft.com/office/drawing/2014/main" id="{F8FC66E4-740F-DDD6-CA33-32E95F3EDA1A}"/>
              </a:ext>
            </a:extLst>
          </p:cNvPr>
          <p:cNvSpPr txBox="1"/>
          <p:nvPr/>
        </p:nvSpPr>
        <p:spPr>
          <a:xfrm>
            <a:off x="-1" y="562803"/>
            <a:ext cx="4572000" cy="553998"/>
          </a:xfrm>
          <a:prstGeom prst="rect">
            <a:avLst/>
          </a:prstGeom>
          <a:noFill/>
        </p:spPr>
        <p:txBody>
          <a:bodyPr wrap="square">
            <a:spAutoFit/>
          </a:bodyPr>
          <a:lstStyle/>
          <a:p>
            <a:pPr marL="184150" algn="l" rtl="0"/>
            <a:r>
              <a:rPr lang="fi" sz="3000" b="0" i="0" u="none" baseline="0">
                <a:solidFill>
                  <a:schemeClr val="bg1"/>
                </a:solidFill>
                <a:latin typeface="+mj-lt"/>
                <a:ea typeface="+mj-lt"/>
                <a:cs typeface="+mj-lt"/>
                <a:sym typeface="+mj-lt"/>
              </a:rPr>
              <a:t>Mitä korko maksaa?</a:t>
            </a:r>
          </a:p>
        </p:txBody>
      </p:sp>
      <p:sp>
        <p:nvSpPr>
          <p:cNvPr id="8" name="textruta 7">
            <a:extLst>
              <a:ext uri="{FF2B5EF4-FFF2-40B4-BE49-F238E27FC236}">
                <a16:creationId xmlns:a16="http://schemas.microsoft.com/office/drawing/2014/main" id="{E86CE7E9-8CD1-5925-DA40-7AA8E154D7B5}"/>
              </a:ext>
            </a:extLst>
          </p:cNvPr>
          <p:cNvSpPr txBox="1"/>
          <p:nvPr/>
        </p:nvSpPr>
        <p:spPr>
          <a:xfrm>
            <a:off x="247134" y="1534460"/>
            <a:ext cx="6907428" cy="2862322"/>
          </a:xfrm>
          <a:prstGeom prst="rect">
            <a:avLst/>
          </a:prstGeom>
          <a:noFill/>
        </p:spPr>
        <p:txBody>
          <a:bodyPr wrap="square">
            <a:spAutoFit/>
          </a:bodyPr>
          <a:lstStyle/>
          <a:p>
            <a:pPr algn="l" rtl="0"/>
            <a:r>
              <a:rPr lang="fi" sz="1800" b="0" i="0" u="none" baseline="0" dirty="0">
                <a:solidFill>
                  <a:schemeClr val="bg1"/>
                </a:solidFill>
                <a:effectLst/>
                <a:latin typeface="+mj-lt"/>
                <a:ea typeface="+mj-lt"/>
                <a:cs typeface="+mj-lt"/>
                <a:sym typeface="+mj-lt"/>
              </a:rPr>
              <a:t>#</a:t>
            </a:r>
            <a:r>
              <a:rPr lang="fi" sz="1800" b="0" i="0" u="none" baseline="0" dirty="0">
                <a:solidFill>
                  <a:schemeClr val="bg1"/>
                </a:solidFill>
                <a:effectLst/>
                <a:highlight>
                  <a:srgbClr val="86CBE3"/>
                </a:highlight>
                <a:latin typeface="+mj-lt"/>
                <a:ea typeface="+mj-lt"/>
                <a:cs typeface="+mj-lt"/>
                <a:sym typeface="+mj-lt"/>
              </a:rPr>
              <a:t>Onni ottaa lainaa </a:t>
            </a:r>
            <a:r>
              <a:rPr lang="fi" sz="1800" b="0" i="0" u="none" baseline="0" dirty="0">
                <a:solidFill>
                  <a:schemeClr val="bg1"/>
                </a:solidFill>
                <a:highlight>
                  <a:srgbClr val="86CBE3"/>
                </a:highlight>
                <a:latin typeface="+mj-lt"/>
                <a:ea typeface="+mj-lt"/>
                <a:cs typeface="+mj-lt"/>
                <a:sym typeface="+mj-lt"/>
              </a:rPr>
              <a:t>2</a:t>
            </a:r>
            <a:r>
              <a:rPr lang="fi" sz="1800" b="0" i="0" u="none" baseline="0" dirty="0">
                <a:solidFill>
                  <a:schemeClr val="bg1"/>
                </a:solidFill>
                <a:effectLst/>
                <a:highlight>
                  <a:srgbClr val="86CBE3"/>
                </a:highlight>
                <a:latin typeface="+mj-lt"/>
                <a:ea typeface="+mj-lt"/>
                <a:cs typeface="+mj-lt"/>
                <a:sym typeface="+mj-lt"/>
              </a:rPr>
              <a:t> 500 euroa ostaakseen kevarin.# #Ensimmäisenä vuonna hän maksaa korkoa 250 euroa.#</a:t>
            </a:r>
          </a:p>
          <a:p>
            <a:pPr algn="l" rtl="0"/>
            <a:r>
              <a:rPr lang="fi" sz="1800" b="0" i="0" u="none" baseline="0" dirty="0">
                <a:solidFill>
                  <a:schemeClr val="bg1"/>
                </a:solidFill>
                <a:effectLst/>
                <a:latin typeface="+mj-lt"/>
                <a:ea typeface="+mj-lt"/>
                <a:cs typeface="+mj-lt"/>
                <a:sym typeface="+mj-lt"/>
              </a:rPr>
              <a:t>Mikä on korkoprosentti? </a:t>
            </a:r>
          </a:p>
          <a:p>
            <a:pPr algn="l" rtl="0"/>
            <a:endParaRPr lang="fi" sz="1800" dirty="0">
              <a:solidFill>
                <a:schemeClr val="bg1"/>
              </a:solidFill>
              <a:latin typeface="+mj-lt"/>
            </a:endParaRPr>
          </a:p>
          <a:p>
            <a:pPr algn="l" rtl="0"/>
            <a:endParaRPr lang="fi" sz="1800" dirty="0">
              <a:solidFill>
                <a:schemeClr val="bg1"/>
              </a:solidFill>
              <a:latin typeface="+mj-lt"/>
            </a:endParaRPr>
          </a:p>
          <a:p>
            <a:pPr algn="l" rtl="0"/>
            <a:r>
              <a:rPr lang="fi" sz="1800" b="0" i="0" u="none" baseline="0" dirty="0">
                <a:solidFill>
                  <a:schemeClr val="bg1"/>
                </a:solidFill>
                <a:effectLst/>
                <a:latin typeface="+mj-lt"/>
                <a:ea typeface="+mj-lt"/>
                <a:cs typeface="+mj-lt"/>
                <a:sym typeface="+mj-lt"/>
              </a:rPr>
              <a:t>#</a:t>
            </a:r>
            <a:r>
              <a:rPr lang="fi" sz="1800" b="0" i="0" u="none" baseline="0" dirty="0">
                <a:solidFill>
                  <a:schemeClr val="bg1"/>
                </a:solidFill>
                <a:effectLst/>
                <a:highlight>
                  <a:srgbClr val="86CBE3"/>
                </a:highlight>
                <a:latin typeface="+mj-lt"/>
                <a:ea typeface="+mj-lt"/>
                <a:cs typeface="+mj-lt"/>
                <a:sym typeface="+mj-lt"/>
              </a:rPr>
              <a:t>Emma ottaa 400 euron kulutusluoton ostaakseen uuden laskettelutakin</a:t>
            </a:r>
            <a:r>
              <a:rPr lang="fi" sz="1800" b="0" i="0" u="none" baseline="0" dirty="0">
                <a:solidFill>
                  <a:schemeClr val="bg1"/>
                </a:solidFill>
                <a:effectLst/>
                <a:latin typeface="+mj-lt"/>
                <a:ea typeface="+mj-lt"/>
                <a:cs typeface="+mj-lt"/>
                <a:sym typeface="+mj-lt"/>
              </a:rPr>
              <a:t>.# Korko on 28 %. </a:t>
            </a:r>
            <a:r>
              <a:rPr lang="fi" sz="1800" b="0" i="0" u="none" baseline="0" dirty="0">
                <a:solidFill>
                  <a:schemeClr val="bg1"/>
                </a:solidFill>
                <a:latin typeface="+mj-lt"/>
                <a:ea typeface="+mj-lt"/>
                <a:cs typeface="+mj-lt"/>
                <a:sym typeface="+mj-lt"/>
              </a:rPr>
              <a:t>Kuinka paljon Emma maksaa yhteensä takista korkoineen ensimmäisenä vuonna? </a:t>
            </a:r>
            <a:endParaRPr lang="fi" sz="1800" b="0" i="0" dirty="0">
              <a:solidFill>
                <a:schemeClr val="bg1"/>
              </a:solidFill>
              <a:effectLst/>
              <a:latin typeface="+mj-lt"/>
            </a:endParaRPr>
          </a:p>
          <a:p>
            <a:pPr algn="l" rtl="0"/>
            <a:endParaRPr lang="fi" sz="1800" dirty="0">
              <a:solidFill>
                <a:schemeClr val="bg1"/>
              </a:solidFill>
              <a:latin typeface="+mj-lt"/>
            </a:endParaRPr>
          </a:p>
        </p:txBody>
      </p:sp>
    </p:spTree>
    <p:extLst>
      <p:ext uri="{BB962C8B-B14F-4D97-AF65-F5344CB8AC3E}">
        <p14:creationId xmlns:p14="http://schemas.microsoft.com/office/powerpoint/2010/main" val="464041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3F4CE8-BCBB-E14E-B3D7-1A29994203C4}"/>
              </a:ext>
            </a:extLst>
          </p:cNvPr>
          <p:cNvSpPr txBox="1"/>
          <p:nvPr/>
        </p:nvSpPr>
        <p:spPr>
          <a:xfrm>
            <a:off x="154112" y="143489"/>
            <a:ext cx="3971321" cy="1015663"/>
          </a:xfrm>
          <a:prstGeom prst="rect">
            <a:avLst/>
          </a:prstGeom>
          <a:noFill/>
        </p:spPr>
        <p:txBody>
          <a:bodyPr wrap="square" rtlCol="0">
            <a:spAutoFit/>
          </a:bodyPr>
          <a:lstStyle/>
          <a:p>
            <a:pPr algn="l" rtl="0"/>
            <a:r>
              <a:rPr lang="fi" sz="3000" b="0" i="0" u="none" baseline="0">
                <a:solidFill>
                  <a:srgbClr val="FE5000"/>
                </a:solidFill>
                <a:latin typeface="+mj-lt"/>
                <a:ea typeface="+mj-lt"/>
                <a:cs typeface="+mj-lt"/>
                <a:sym typeface="+mj-lt"/>
              </a:rPr>
              <a:t>Mitä ovat </a:t>
            </a:r>
          </a:p>
          <a:p>
            <a:pPr algn="l" rtl="0"/>
            <a:r>
              <a:rPr lang="fi" sz="3000" b="0" i="0" u="none" baseline="0">
                <a:solidFill>
                  <a:srgbClr val="FE5000"/>
                </a:solidFill>
                <a:latin typeface="+mj-lt"/>
                <a:ea typeface="+mj-lt"/>
                <a:cs typeface="+mj-lt"/>
                <a:sym typeface="+mj-lt"/>
              </a:rPr>
              <a:t>kulutusluotot? </a:t>
            </a:r>
          </a:p>
        </p:txBody>
      </p:sp>
      <p:sp>
        <p:nvSpPr>
          <p:cNvPr id="5" name="TextBox 4">
            <a:extLst>
              <a:ext uri="{FF2B5EF4-FFF2-40B4-BE49-F238E27FC236}">
                <a16:creationId xmlns:a16="http://schemas.microsoft.com/office/drawing/2014/main" id="{2ABF1E11-0E93-8D4D-A352-9722470A435D}"/>
              </a:ext>
            </a:extLst>
          </p:cNvPr>
          <p:cNvSpPr txBox="1"/>
          <p:nvPr/>
        </p:nvSpPr>
        <p:spPr>
          <a:xfrm>
            <a:off x="0" y="979996"/>
            <a:ext cx="4572000" cy="3554819"/>
          </a:xfrm>
          <a:prstGeom prst="rect">
            <a:avLst/>
          </a:prstGeom>
          <a:noFill/>
        </p:spPr>
        <p:txBody>
          <a:bodyPr wrap="square" rtlCol="0">
            <a:spAutoFit/>
          </a:bodyPr>
          <a:lstStyle/>
          <a:p>
            <a:pPr marL="184150" algn="l" rtl="0">
              <a:lnSpc>
                <a:spcPct val="150000"/>
              </a:lnSpc>
            </a:pPr>
            <a:endParaRPr lang="fi" sz="2000" b="1" dirty="0">
              <a:solidFill>
                <a:srgbClr val="434A4F"/>
              </a:solidFill>
              <a:latin typeface="+mj-lt"/>
            </a:endParaRPr>
          </a:p>
          <a:p>
            <a:pPr marL="184150" algn="l" rtl="0"/>
            <a:endParaRPr lang="fi" sz="1300" dirty="0">
              <a:solidFill>
                <a:srgbClr val="434A4F"/>
              </a:solidFill>
              <a:latin typeface="+mj-lt"/>
            </a:endParaRPr>
          </a:p>
          <a:p>
            <a:pPr marL="184150" algn="l" rtl="0"/>
            <a:r>
              <a:rPr lang="fi" sz="1300" b="0" i="0" u="none" baseline="0" dirty="0">
                <a:solidFill>
                  <a:srgbClr val="434A4F"/>
                </a:solidFill>
                <a:latin typeface="+mj-lt"/>
                <a:ea typeface="+mj-lt"/>
                <a:cs typeface="+mj-lt"/>
                <a:sym typeface="+mj-lt"/>
              </a:rPr>
              <a:t>Kaikki lainat, jotka ovat muuta kuin asuntolainaa.</a:t>
            </a:r>
          </a:p>
          <a:p>
            <a:pPr marL="184150" algn="l" rtl="0"/>
            <a:endParaRPr lang="fi" sz="1300" dirty="0">
              <a:solidFill>
                <a:srgbClr val="434A4F"/>
              </a:solidFill>
              <a:latin typeface="+mj-lt"/>
            </a:endParaRPr>
          </a:p>
          <a:p>
            <a:pPr marL="184150" algn="l" rtl="0"/>
            <a:r>
              <a:rPr lang="fi" sz="1300" b="0" i="0" u="none" baseline="0" dirty="0">
                <a:solidFill>
                  <a:srgbClr val="434A4F"/>
                </a:solidFill>
                <a:latin typeface="+mj-lt"/>
                <a:ea typeface="+mj-lt"/>
                <a:cs typeface="+mj-lt"/>
                <a:sym typeface="+mj-lt"/>
              </a:rPr>
              <a:t>Lainoilla ja luotoilla voi olla erilaisia nimiä, esimerkiksi yksityislaina, vakuudeton laina tai autolaina.</a:t>
            </a:r>
          </a:p>
          <a:p>
            <a:pPr marL="184150" algn="l" rtl="0"/>
            <a:endParaRPr lang="fi" sz="1300" dirty="0">
              <a:solidFill>
                <a:srgbClr val="434A4F"/>
              </a:solidFill>
              <a:latin typeface="+mj-lt"/>
            </a:endParaRPr>
          </a:p>
          <a:p>
            <a:pPr marL="184150" algn="l" rtl="0"/>
            <a:r>
              <a:rPr lang="fi" sz="1300" b="0" i="0" u="none" baseline="0" dirty="0">
                <a:solidFill>
                  <a:srgbClr val="434A4F"/>
                </a:solidFill>
                <a:latin typeface="+mj-lt"/>
                <a:ea typeface="+mj-lt"/>
                <a:cs typeface="+mj-lt"/>
                <a:sym typeface="+mj-lt"/>
              </a:rPr>
              <a:t>Myös laskulla maksaminen on eräänlainen kulutusluotto. Siinäkin valitaan myöhemmin maksaminen, jolloin laskusta tulee luotto.</a:t>
            </a:r>
          </a:p>
          <a:p>
            <a:pPr marL="184150" algn="l" rtl="0"/>
            <a:endParaRPr lang="fi" sz="1300" dirty="0">
              <a:solidFill>
                <a:srgbClr val="434A4F"/>
              </a:solidFill>
              <a:latin typeface="+mj-lt"/>
            </a:endParaRPr>
          </a:p>
          <a:p>
            <a:pPr marL="184150" algn="l" rtl="0"/>
            <a:r>
              <a:rPr lang="fi" sz="1300" b="0" i="0" u="none" baseline="0" dirty="0">
                <a:solidFill>
                  <a:srgbClr val="434A4F"/>
                </a:solidFill>
                <a:latin typeface="+mj-lt"/>
                <a:ea typeface="+mj-lt"/>
                <a:cs typeface="+mj-lt"/>
                <a:sym typeface="+mj-lt"/>
              </a:rPr>
              <a:t>Kulutusluotoissa on korkeammat korot kuin asuntolainoissa, sillä lainanmyöntäjä saa lainalle heikommat vakuudet tai ei vakuuksia lainkaan. Asuntolainan vakuutena on asunto.</a:t>
            </a:r>
            <a:endParaRPr lang="fi" sz="1400" dirty="0">
              <a:solidFill>
                <a:srgbClr val="72787C"/>
              </a:solidFill>
              <a:latin typeface="+mj-lt"/>
            </a:endParaRPr>
          </a:p>
        </p:txBody>
      </p:sp>
    </p:spTree>
    <p:extLst>
      <p:ext uri="{BB962C8B-B14F-4D97-AF65-F5344CB8AC3E}">
        <p14:creationId xmlns:p14="http://schemas.microsoft.com/office/powerpoint/2010/main" val="3911004430"/>
      </p:ext>
    </p:extLst>
  </p:cSld>
  <p:clrMapOvr>
    <a:masterClrMapping/>
  </p:clrMapOvr>
</p:sld>
</file>

<file path=ppt/theme/theme1.xml><?xml version="1.0" encoding="utf-8"?>
<a:theme xmlns:a="http://schemas.openxmlformats.org/drawingml/2006/main" name="1_Office Theme">
  <a:themeElements>
    <a:clrScheme name="Custom 3">
      <a:dk1>
        <a:srgbClr val="71787C"/>
      </a:dk1>
      <a:lt1>
        <a:srgbClr val="FFFFFF"/>
      </a:lt1>
      <a:dk2>
        <a:srgbClr val="FE5000"/>
      </a:dk2>
      <a:lt2>
        <a:srgbClr val="86CBE3"/>
      </a:lt2>
      <a:accent1>
        <a:srgbClr val="FE5000"/>
      </a:accent1>
      <a:accent2>
        <a:srgbClr val="F0F0F2"/>
      </a:accent2>
      <a:accent3>
        <a:srgbClr val="F0F0F2"/>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8a82879687a522a9b266a9a33635f52 [Read-Only]" id="{CBC1123D-FA2E-45FE-BD82-CDAB78959AB6}" vid="{2CF87127-1157-46DE-87CA-E6CC73B88C33}"/>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8a82879687a522a9b266a9a33635f52 [Read-Only]" id="{CBC1123D-FA2E-45FE-BD82-CDAB78959AB6}" vid="{81727FC3-B05F-433C-B450-5DEA134B5859}"/>
    </a:ext>
  </a:extLst>
</a:theme>
</file>

<file path=ppt/theme/theme3.xml><?xml version="1.0" encoding="utf-8"?>
<a:theme xmlns:a="http://schemas.openxmlformats.org/drawingml/2006/main" name="Lowell">
  <a:themeElements>
    <a:clrScheme name="Custom 1">
      <a:dk1>
        <a:srgbClr val="3A4146"/>
      </a:dk1>
      <a:lt1>
        <a:srgbClr val="FFFFFF"/>
      </a:lt1>
      <a:dk2>
        <a:srgbClr val="FE5000"/>
      </a:dk2>
      <a:lt2>
        <a:srgbClr val="86CBE3"/>
      </a:lt2>
      <a:accent1>
        <a:srgbClr val="FE5000"/>
      </a:accent1>
      <a:accent2>
        <a:srgbClr val="F8DDCE"/>
      </a:accent2>
      <a:accent3>
        <a:srgbClr val="D9DBDC"/>
      </a:accent3>
      <a:accent4>
        <a:srgbClr val="B5B7B9"/>
      </a:accent4>
      <a:accent5>
        <a:srgbClr val="8F9295"/>
      </a:accent5>
      <a:accent6>
        <a:srgbClr val="71787C"/>
      </a:accent6>
      <a:hlink>
        <a:srgbClr val="FD4F00"/>
      </a:hlink>
      <a:folHlink>
        <a:srgbClr val="86CAE3"/>
      </a:folHlink>
    </a:clrScheme>
    <a:fontScheme name="Lowell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8a82879687a522a9b266a9a33635f52 [Read-Only]" id="{CBC1123D-FA2E-45FE-BD82-CDAB78959AB6}" vid="{A4EFA444-648E-4853-9EC7-C095A4E3B492}"/>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8a82879687a522a9b266a9a33635f52 [Read-Only]" id="{CBC1123D-FA2E-45FE-BD82-CDAB78959AB6}" vid="{8EC70ED6-5660-4791-9C58-7A715DD7074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Lowell-Powerpoint-Template-October-2021</Template>
  <TotalTime>11503</TotalTime>
  <Words>1247</Words>
  <Application>Microsoft Office PowerPoint</Application>
  <PresentationFormat>On-screen Show (16:9)</PresentationFormat>
  <Paragraphs>238</Paragraphs>
  <Slides>25</Slides>
  <Notes>21</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25</vt:i4>
      </vt:variant>
    </vt:vector>
  </HeadingPairs>
  <TitlesOfParts>
    <vt:vector size="36" baseType="lpstr">
      <vt:lpstr>Arial</vt:lpstr>
      <vt:lpstr>Calibri</vt:lpstr>
      <vt:lpstr>Calibri Light</vt:lpstr>
      <vt:lpstr>FS Matthew</vt:lpstr>
      <vt:lpstr>FS Matthew Light</vt:lpstr>
      <vt:lpstr>Verdana</vt:lpstr>
      <vt:lpstr>Wingdings</vt:lpstr>
      <vt:lpstr>1_Office Theme</vt:lpstr>
      <vt:lpstr>Custom Design</vt:lpstr>
      <vt:lpstr>Lowell</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Söder Alexandra</dc:creator>
  <cp:lastModifiedBy>Niclas Mehtonen</cp:lastModifiedBy>
  <cp:revision>319</cp:revision>
  <cp:lastPrinted>2022-06-08T13:57:48Z</cp:lastPrinted>
  <dcterms:created xsi:type="dcterms:W3CDTF">2022-04-07T12:48:08Z</dcterms:created>
  <dcterms:modified xsi:type="dcterms:W3CDTF">2023-03-07T13:37:03Z</dcterms:modified>
</cp:coreProperties>
</file>